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45"/>
  </p:notesMasterIdLst>
  <p:sldIdLst>
    <p:sldId id="278" r:id="rId5"/>
    <p:sldId id="280" r:id="rId6"/>
    <p:sldId id="283" r:id="rId7"/>
    <p:sldId id="285" r:id="rId8"/>
    <p:sldId id="322" r:id="rId9"/>
    <p:sldId id="314" r:id="rId10"/>
    <p:sldId id="316" r:id="rId11"/>
    <p:sldId id="315" r:id="rId12"/>
    <p:sldId id="333" r:id="rId13"/>
    <p:sldId id="318" r:id="rId14"/>
    <p:sldId id="335" r:id="rId15"/>
    <p:sldId id="296" r:id="rId16"/>
    <p:sldId id="284" r:id="rId17"/>
    <p:sldId id="308" r:id="rId18"/>
    <p:sldId id="319" r:id="rId19"/>
    <p:sldId id="317" r:id="rId20"/>
    <p:sldId id="320" r:id="rId21"/>
    <p:sldId id="323" r:id="rId22"/>
    <p:sldId id="295" r:id="rId23"/>
    <p:sldId id="330" r:id="rId24"/>
    <p:sldId id="331" r:id="rId25"/>
    <p:sldId id="332" r:id="rId26"/>
    <p:sldId id="294" r:id="rId27"/>
    <p:sldId id="334" r:id="rId28"/>
    <p:sldId id="336" r:id="rId29"/>
    <p:sldId id="302" r:id="rId30"/>
    <p:sldId id="310" r:id="rId31"/>
    <p:sldId id="311" r:id="rId32"/>
    <p:sldId id="290" r:id="rId33"/>
    <p:sldId id="312" r:id="rId34"/>
    <p:sldId id="313" r:id="rId35"/>
    <p:sldId id="292" r:id="rId36"/>
    <p:sldId id="324" r:id="rId37"/>
    <p:sldId id="303" r:id="rId38"/>
    <p:sldId id="293" r:id="rId39"/>
    <p:sldId id="304" r:id="rId40"/>
    <p:sldId id="305" r:id="rId41"/>
    <p:sldId id="306" r:id="rId42"/>
    <p:sldId id="325" r:id="rId43"/>
    <p:sldId id="326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3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FCE624-F018-4B22-B42D-37A145EFADE9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CF16767-E762-401B-885A-614458716B62}">
      <dgm:prSet/>
      <dgm:spPr/>
      <dgm:t>
        <a:bodyPr/>
        <a:lstStyle/>
        <a:p>
          <a:r>
            <a:rPr lang="en-US" dirty="0"/>
            <a:t>Useful Sites</a:t>
          </a:r>
        </a:p>
      </dgm:t>
    </dgm:pt>
    <dgm:pt modelId="{39F0D4CA-03C7-4E78-8784-552159133733}" type="parTrans" cxnId="{8BB50FD2-6631-4566-923D-A059C250F808}">
      <dgm:prSet/>
      <dgm:spPr/>
      <dgm:t>
        <a:bodyPr/>
        <a:lstStyle/>
        <a:p>
          <a:endParaRPr lang="en-US"/>
        </a:p>
      </dgm:t>
    </dgm:pt>
    <dgm:pt modelId="{44D7981C-C25C-448B-A772-F07490F84B97}" type="sibTrans" cxnId="{8BB50FD2-6631-4566-923D-A059C250F808}">
      <dgm:prSet/>
      <dgm:spPr/>
      <dgm:t>
        <a:bodyPr/>
        <a:lstStyle/>
        <a:p>
          <a:endParaRPr lang="en-US"/>
        </a:p>
      </dgm:t>
    </dgm:pt>
    <dgm:pt modelId="{19AEEB19-F8E0-4CC5-B389-D0363DA8FA40}">
      <dgm:prSet/>
      <dgm:spPr/>
      <dgm:t>
        <a:bodyPr/>
        <a:lstStyle/>
        <a:p>
          <a:r>
            <a:rPr lang="en-US" dirty="0"/>
            <a:t>Web3 Related Technologies</a:t>
          </a:r>
        </a:p>
      </dgm:t>
    </dgm:pt>
    <dgm:pt modelId="{24852AB2-3C81-430B-BE2E-C9072C4A1A02}" type="parTrans" cxnId="{6E37A2D9-1F80-4CD8-96A5-0CA5BEA2A180}">
      <dgm:prSet/>
      <dgm:spPr/>
      <dgm:t>
        <a:bodyPr/>
        <a:lstStyle/>
        <a:p>
          <a:endParaRPr lang="en-US"/>
        </a:p>
      </dgm:t>
    </dgm:pt>
    <dgm:pt modelId="{3BC36FC7-8D3A-4A62-B5F1-76E2F3517EA4}" type="sibTrans" cxnId="{6E37A2D9-1F80-4CD8-96A5-0CA5BEA2A180}">
      <dgm:prSet/>
      <dgm:spPr/>
      <dgm:t>
        <a:bodyPr/>
        <a:lstStyle/>
        <a:p>
          <a:endParaRPr lang="en-US"/>
        </a:p>
      </dgm:t>
    </dgm:pt>
    <dgm:pt modelId="{1F15DBE8-DBC5-43C5-B537-3D5360218DE4}">
      <dgm:prSet/>
      <dgm:spPr/>
      <dgm:t>
        <a:bodyPr/>
        <a:lstStyle/>
        <a:p>
          <a:r>
            <a:rPr lang="en-US" dirty="0"/>
            <a:t>DAO/DEFI</a:t>
          </a:r>
        </a:p>
      </dgm:t>
    </dgm:pt>
    <dgm:pt modelId="{BEBD11C2-C9C5-418F-AB58-EFA1654CC921}" type="parTrans" cxnId="{1AF49C92-668E-48CB-B3E9-C7B7F935B904}">
      <dgm:prSet/>
      <dgm:spPr/>
      <dgm:t>
        <a:bodyPr/>
        <a:lstStyle/>
        <a:p>
          <a:endParaRPr lang="en-US"/>
        </a:p>
      </dgm:t>
    </dgm:pt>
    <dgm:pt modelId="{7939BA57-1883-4BE6-BB29-4E3AB864F704}" type="sibTrans" cxnId="{1AF49C92-668E-48CB-B3E9-C7B7F935B904}">
      <dgm:prSet/>
      <dgm:spPr/>
      <dgm:t>
        <a:bodyPr/>
        <a:lstStyle/>
        <a:p>
          <a:endParaRPr lang="en-US"/>
        </a:p>
      </dgm:t>
    </dgm:pt>
    <dgm:pt modelId="{36088837-A99B-4E0A-B5C3-CB21415DF60F}">
      <dgm:prSet/>
      <dgm:spPr/>
      <dgm:t>
        <a:bodyPr/>
        <a:lstStyle/>
        <a:p>
          <a:r>
            <a:rPr lang="en-US" dirty="0"/>
            <a:t>ENS/UNS</a:t>
          </a:r>
        </a:p>
      </dgm:t>
    </dgm:pt>
    <dgm:pt modelId="{4122A45D-DAC3-4EAE-91FD-1C49ED26646F}" type="parTrans" cxnId="{DBFAD294-3FA4-4E46-A44F-F4AE1EDDFAF9}">
      <dgm:prSet/>
      <dgm:spPr/>
      <dgm:t>
        <a:bodyPr/>
        <a:lstStyle/>
        <a:p>
          <a:endParaRPr lang="en-US"/>
        </a:p>
      </dgm:t>
    </dgm:pt>
    <dgm:pt modelId="{C339CAAD-38DB-4660-90EB-812B93E28043}" type="sibTrans" cxnId="{DBFAD294-3FA4-4E46-A44F-F4AE1EDDFAF9}">
      <dgm:prSet/>
      <dgm:spPr/>
      <dgm:t>
        <a:bodyPr/>
        <a:lstStyle/>
        <a:p>
          <a:endParaRPr lang="en-US"/>
        </a:p>
      </dgm:t>
    </dgm:pt>
    <dgm:pt modelId="{E28F0BD9-4598-4619-A083-6037FC77E568}">
      <dgm:prSet/>
      <dgm:spPr/>
      <dgm:t>
        <a:bodyPr/>
        <a:lstStyle/>
        <a:p>
          <a:r>
            <a:rPr lang="en-US"/>
            <a:t>Traditional OSINT method to help </a:t>
          </a:r>
        </a:p>
      </dgm:t>
    </dgm:pt>
    <dgm:pt modelId="{ABABEFC5-41F1-4990-B96A-34A3859FB51D}" type="parTrans" cxnId="{A2C76E82-5DF5-4A1F-B9A1-C6651FE2087B}">
      <dgm:prSet/>
      <dgm:spPr/>
      <dgm:t>
        <a:bodyPr/>
        <a:lstStyle/>
        <a:p>
          <a:endParaRPr lang="en-US"/>
        </a:p>
      </dgm:t>
    </dgm:pt>
    <dgm:pt modelId="{4A658BA3-93C3-4ECC-9EA0-9F191B0EA0DC}" type="sibTrans" cxnId="{A2C76E82-5DF5-4A1F-B9A1-C6651FE2087B}">
      <dgm:prSet/>
      <dgm:spPr/>
      <dgm:t>
        <a:bodyPr/>
        <a:lstStyle/>
        <a:p>
          <a:endParaRPr lang="en-US"/>
        </a:p>
      </dgm:t>
    </dgm:pt>
    <dgm:pt modelId="{706A9410-10C6-402F-8B43-BB1CEBA9B80E}">
      <dgm:prSet/>
      <dgm:spPr/>
      <dgm:t>
        <a:bodyPr/>
        <a:lstStyle/>
        <a:p>
          <a:r>
            <a:rPr lang="en-US"/>
            <a:t>Tool release</a:t>
          </a:r>
        </a:p>
      </dgm:t>
    </dgm:pt>
    <dgm:pt modelId="{82DF5176-B3DE-4A3F-BD20-8A29794D7DEE}" type="parTrans" cxnId="{5ACD4E0A-8C4C-4DBA-BF28-5E32836B337F}">
      <dgm:prSet/>
      <dgm:spPr/>
      <dgm:t>
        <a:bodyPr/>
        <a:lstStyle/>
        <a:p>
          <a:endParaRPr lang="en-US"/>
        </a:p>
      </dgm:t>
    </dgm:pt>
    <dgm:pt modelId="{5C8C59A3-A99E-474D-9652-4275C9303437}" type="sibTrans" cxnId="{5ACD4E0A-8C4C-4DBA-BF28-5E32836B337F}">
      <dgm:prSet/>
      <dgm:spPr/>
      <dgm:t>
        <a:bodyPr/>
        <a:lstStyle/>
        <a:p>
          <a:endParaRPr lang="en-US"/>
        </a:p>
      </dgm:t>
    </dgm:pt>
    <dgm:pt modelId="{50E4FB14-1D3D-4F1F-9CD1-5FB636F9CC50}" type="pres">
      <dgm:prSet presAssocID="{A2FCE624-F018-4B22-B42D-37A145EFADE9}" presName="Name0" presStyleCnt="0">
        <dgm:presLayoutVars>
          <dgm:dir/>
          <dgm:resizeHandles val="exact"/>
        </dgm:presLayoutVars>
      </dgm:prSet>
      <dgm:spPr/>
    </dgm:pt>
    <dgm:pt modelId="{1629B2A4-2C3F-478E-AAA2-8F0293D57C9B}" type="pres">
      <dgm:prSet presAssocID="{5CF16767-E762-401B-885A-614458716B62}" presName="node" presStyleLbl="node1" presStyleIdx="0" presStyleCnt="6">
        <dgm:presLayoutVars>
          <dgm:bulletEnabled val="1"/>
        </dgm:presLayoutVars>
      </dgm:prSet>
      <dgm:spPr/>
    </dgm:pt>
    <dgm:pt modelId="{068A5032-4918-4F48-8521-135B05721611}" type="pres">
      <dgm:prSet presAssocID="{44D7981C-C25C-448B-A772-F07490F84B97}" presName="sibTrans" presStyleLbl="sibTrans1D1" presStyleIdx="0" presStyleCnt="5"/>
      <dgm:spPr/>
    </dgm:pt>
    <dgm:pt modelId="{D0302153-9090-407C-BF8B-35A39EBBFB50}" type="pres">
      <dgm:prSet presAssocID="{44D7981C-C25C-448B-A772-F07490F84B97}" presName="connectorText" presStyleLbl="sibTrans1D1" presStyleIdx="0" presStyleCnt="5"/>
      <dgm:spPr/>
    </dgm:pt>
    <dgm:pt modelId="{54706B48-7A4A-49F0-8AED-94EF7FD72717}" type="pres">
      <dgm:prSet presAssocID="{19AEEB19-F8E0-4CC5-B389-D0363DA8FA40}" presName="node" presStyleLbl="node1" presStyleIdx="1" presStyleCnt="6">
        <dgm:presLayoutVars>
          <dgm:bulletEnabled val="1"/>
        </dgm:presLayoutVars>
      </dgm:prSet>
      <dgm:spPr/>
    </dgm:pt>
    <dgm:pt modelId="{C27A81B8-4782-472A-B3E8-DD49D914EEF8}" type="pres">
      <dgm:prSet presAssocID="{3BC36FC7-8D3A-4A62-B5F1-76E2F3517EA4}" presName="sibTrans" presStyleLbl="sibTrans1D1" presStyleIdx="1" presStyleCnt="5"/>
      <dgm:spPr/>
    </dgm:pt>
    <dgm:pt modelId="{2BABE8A1-09E9-4038-B65E-C22CE4E330AE}" type="pres">
      <dgm:prSet presAssocID="{3BC36FC7-8D3A-4A62-B5F1-76E2F3517EA4}" presName="connectorText" presStyleLbl="sibTrans1D1" presStyleIdx="1" presStyleCnt="5"/>
      <dgm:spPr/>
    </dgm:pt>
    <dgm:pt modelId="{D2D6C40D-396E-4E62-9C3D-0544BFC1FA75}" type="pres">
      <dgm:prSet presAssocID="{1F15DBE8-DBC5-43C5-B537-3D5360218DE4}" presName="node" presStyleLbl="node1" presStyleIdx="2" presStyleCnt="6">
        <dgm:presLayoutVars>
          <dgm:bulletEnabled val="1"/>
        </dgm:presLayoutVars>
      </dgm:prSet>
      <dgm:spPr/>
    </dgm:pt>
    <dgm:pt modelId="{BD2A7E2E-C338-448B-ABF7-F43E2C70F2A8}" type="pres">
      <dgm:prSet presAssocID="{7939BA57-1883-4BE6-BB29-4E3AB864F704}" presName="sibTrans" presStyleLbl="sibTrans1D1" presStyleIdx="2" presStyleCnt="5"/>
      <dgm:spPr/>
    </dgm:pt>
    <dgm:pt modelId="{548A65A2-C8FE-49FB-BEF8-52F6409E93AB}" type="pres">
      <dgm:prSet presAssocID="{7939BA57-1883-4BE6-BB29-4E3AB864F704}" presName="connectorText" presStyleLbl="sibTrans1D1" presStyleIdx="2" presStyleCnt="5"/>
      <dgm:spPr/>
    </dgm:pt>
    <dgm:pt modelId="{D7864179-C76B-460B-A0D6-AF7CA56C6E23}" type="pres">
      <dgm:prSet presAssocID="{36088837-A99B-4E0A-B5C3-CB21415DF60F}" presName="node" presStyleLbl="node1" presStyleIdx="3" presStyleCnt="6">
        <dgm:presLayoutVars>
          <dgm:bulletEnabled val="1"/>
        </dgm:presLayoutVars>
      </dgm:prSet>
      <dgm:spPr/>
    </dgm:pt>
    <dgm:pt modelId="{BF93E4AF-42DD-4486-B4E0-70484CBE7888}" type="pres">
      <dgm:prSet presAssocID="{C339CAAD-38DB-4660-90EB-812B93E28043}" presName="sibTrans" presStyleLbl="sibTrans1D1" presStyleIdx="3" presStyleCnt="5"/>
      <dgm:spPr/>
    </dgm:pt>
    <dgm:pt modelId="{5093168D-5C70-41E2-8EE8-299B7F272C2D}" type="pres">
      <dgm:prSet presAssocID="{C339CAAD-38DB-4660-90EB-812B93E28043}" presName="connectorText" presStyleLbl="sibTrans1D1" presStyleIdx="3" presStyleCnt="5"/>
      <dgm:spPr/>
    </dgm:pt>
    <dgm:pt modelId="{BA98DEF8-F569-43ED-AE10-44AC2C0F3EB5}" type="pres">
      <dgm:prSet presAssocID="{E28F0BD9-4598-4619-A083-6037FC77E568}" presName="node" presStyleLbl="node1" presStyleIdx="4" presStyleCnt="6">
        <dgm:presLayoutVars>
          <dgm:bulletEnabled val="1"/>
        </dgm:presLayoutVars>
      </dgm:prSet>
      <dgm:spPr/>
    </dgm:pt>
    <dgm:pt modelId="{CE620D2E-3CF3-493C-A425-C0540C491277}" type="pres">
      <dgm:prSet presAssocID="{4A658BA3-93C3-4ECC-9EA0-9F191B0EA0DC}" presName="sibTrans" presStyleLbl="sibTrans1D1" presStyleIdx="4" presStyleCnt="5"/>
      <dgm:spPr/>
    </dgm:pt>
    <dgm:pt modelId="{76043CCB-C01D-4A01-85C5-9FA7F4036BFA}" type="pres">
      <dgm:prSet presAssocID="{4A658BA3-93C3-4ECC-9EA0-9F191B0EA0DC}" presName="connectorText" presStyleLbl="sibTrans1D1" presStyleIdx="4" presStyleCnt="5"/>
      <dgm:spPr/>
    </dgm:pt>
    <dgm:pt modelId="{3793621D-684C-4E6E-9039-1FE612DAC06F}" type="pres">
      <dgm:prSet presAssocID="{706A9410-10C6-402F-8B43-BB1CEBA9B80E}" presName="node" presStyleLbl="node1" presStyleIdx="5" presStyleCnt="6">
        <dgm:presLayoutVars>
          <dgm:bulletEnabled val="1"/>
        </dgm:presLayoutVars>
      </dgm:prSet>
      <dgm:spPr/>
    </dgm:pt>
  </dgm:ptLst>
  <dgm:cxnLst>
    <dgm:cxn modelId="{630D1002-B877-4AC2-9628-BBE3CC9EA9D8}" type="presOf" srcId="{44D7981C-C25C-448B-A772-F07490F84B97}" destId="{D0302153-9090-407C-BF8B-35A39EBBFB50}" srcOrd="1" destOrd="0" presId="urn:microsoft.com/office/officeart/2016/7/layout/RepeatingBendingProcessNew"/>
    <dgm:cxn modelId="{5ACD4E0A-8C4C-4DBA-BF28-5E32836B337F}" srcId="{A2FCE624-F018-4B22-B42D-37A145EFADE9}" destId="{706A9410-10C6-402F-8B43-BB1CEBA9B80E}" srcOrd="5" destOrd="0" parTransId="{82DF5176-B3DE-4A3F-BD20-8A29794D7DEE}" sibTransId="{5C8C59A3-A99E-474D-9652-4275C9303437}"/>
    <dgm:cxn modelId="{CC27DE0B-E638-4CEE-933E-EFCB5C15732A}" type="presOf" srcId="{5CF16767-E762-401B-885A-614458716B62}" destId="{1629B2A4-2C3F-478E-AAA2-8F0293D57C9B}" srcOrd="0" destOrd="0" presId="urn:microsoft.com/office/officeart/2016/7/layout/RepeatingBendingProcessNew"/>
    <dgm:cxn modelId="{04846614-5CBA-4CF3-A4D5-0CD4FB37C35B}" type="presOf" srcId="{44D7981C-C25C-448B-A772-F07490F84B97}" destId="{068A5032-4918-4F48-8521-135B05721611}" srcOrd="0" destOrd="0" presId="urn:microsoft.com/office/officeart/2016/7/layout/RepeatingBendingProcessNew"/>
    <dgm:cxn modelId="{5ABB342A-7487-4C70-B4AC-0DD5F83637C0}" type="presOf" srcId="{C339CAAD-38DB-4660-90EB-812B93E28043}" destId="{5093168D-5C70-41E2-8EE8-299B7F272C2D}" srcOrd="1" destOrd="0" presId="urn:microsoft.com/office/officeart/2016/7/layout/RepeatingBendingProcessNew"/>
    <dgm:cxn modelId="{27FF353E-0024-4C64-8092-CF380EC03EA8}" type="presOf" srcId="{A2FCE624-F018-4B22-B42D-37A145EFADE9}" destId="{50E4FB14-1D3D-4F1F-9CD1-5FB636F9CC50}" srcOrd="0" destOrd="0" presId="urn:microsoft.com/office/officeart/2016/7/layout/RepeatingBendingProcessNew"/>
    <dgm:cxn modelId="{1B8E736A-EC32-4348-94DA-42DFB1D7DE9B}" type="presOf" srcId="{1F15DBE8-DBC5-43C5-B537-3D5360218DE4}" destId="{D2D6C40D-396E-4E62-9C3D-0544BFC1FA75}" srcOrd="0" destOrd="0" presId="urn:microsoft.com/office/officeart/2016/7/layout/RepeatingBendingProcessNew"/>
    <dgm:cxn modelId="{C5908F6D-50AE-4728-83C9-15BAF4F2591E}" type="presOf" srcId="{36088837-A99B-4E0A-B5C3-CB21415DF60F}" destId="{D7864179-C76B-460B-A0D6-AF7CA56C6E23}" srcOrd="0" destOrd="0" presId="urn:microsoft.com/office/officeart/2016/7/layout/RepeatingBendingProcessNew"/>
    <dgm:cxn modelId="{44BF8871-8D06-43C0-93E7-10242716AA55}" type="presOf" srcId="{C339CAAD-38DB-4660-90EB-812B93E28043}" destId="{BF93E4AF-42DD-4486-B4E0-70484CBE7888}" srcOrd="0" destOrd="0" presId="urn:microsoft.com/office/officeart/2016/7/layout/RepeatingBendingProcessNew"/>
    <dgm:cxn modelId="{90F6E675-1FF8-479D-9AAC-25445B8EA345}" type="presOf" srcId="{E28F0BD9-4598-4619-A083-6037FC77E568}" destId="{BA98DEF8-F569-43ED-AE10-44AC2C0F3EB5}" srcOrd="0" destOrd="0" presId="urn:microsoft.com/office/officeart/2016/7/layout/RepeatingBendingProcessNew"/>
    <dgm:cxn modelId="{A2C76E82-5DF5-4A1F-B9A1-C6651FE2087B}" srcId="{A2FCE624-F018-4B22-B42D-37A145EFADE9}" destId="{E28F0BD9-4598-4619-A083-6037FC77E568}" srcOrd="4" destOrd="0" parTransId="{ABABEFC5-41F1-4990-B96A-34A3859FB51D}" sibTransId="{4A658BA3-93C3-4ECC-9EA0-9F191B0EA0DC}"/>
    <dgm:cxn modelId="{9B5FBD8D-085B-49E0-A15F-456458AE8EB7}" type="presOf" srcId="{4A658BA3-93C3-4ECC-9EA0-9F191B0EA0DC}" destId="{76043CCB-C01D-4A01-85C5-9FA7F4036BFA}" srcOrd="1" destOrd="0" presId="urn:microsoft.com/office/officeart/2016/7/layout/RepeatingBendingProcessNew"/>
    <dgm:cxn modelId="{1AF49C92-668E-48CB-B3E9-C7B7F935B904}" srcId="{A2FCE624-F018-4B22-B42D-37A145EFADE9}" destId="{1F15DBE8-DBC5-43C5-B537-3D5360218DE4}" srcOrd="2" destOrd="0" parTransId="{BEBD11C2-C9C5-418F-AB58-EFA1654CC921}" sibTransId="{7939BA57-1883-4BE6-BB29-4E3AB864F704}"/>
    <dgm:cxn modelId="{DBFAD294-3FA4-4E46-A44F-F4AE1EDDFAF9}" srcId="{A2FCE624-F018-4B22-B42D-37A145EFADE9}" destId="{36088837-A99B-4E0A-B5C3-CB21415DF60F}" srcOrd="3" destOrd="0" parTransId="{4122A45D-DAC3-4EAE-91FD-1C49ED26646F}" sibTransId="{C339CAAD-38DB-4660-90EB-812B93E28043}"/>
    <dgm:cxn modelId="{FBE565A7-53CF-403C-9F44-99EF3818FDDC}" type="presOf" srcId="{19AEEB19-F8E0-4CC5-B389-D0363DA8FA40}" destId="{54706B48-7A4A-49F0-8AED-94EF7FD72717}" srcOrd="0" destOrd="0" presId="urn:microsoft.com/office/officeart/2016/7/layout/RepeatingBendingProcessNew"/>
    <dgm:cxn modelId="{AA3E2EAF-101D-48D3-8400-3636455A1754}" type="presOf" srcId="{4A658BA3-93C3-4ECC-9EA0-9F191B0EA0DC}" destId="{CE620D2E-3CF3-493C-A425-C0540C491277}" srcOrd="0" destOrd="0" presId="urn:microsoft.com/office/officeart/2016/7/layout/RepeatingBendingProcessNew"/>
    <dgm:cxn modelId="{430C02B5-262C-4C7F-895A-8338D5F01EA0}" type="presOf" srcId="{7939BA57-1883-4BE6-BB29-4E3AB864F704}" destId="{548A65A2-C8FE-49FB-BEF8-52F6409E93AB}" srcOrd="1" destOrd="0" presId="urn:microsoft.com/office/officeart/2016/7/layout/RepeatingBendingProcessNew"/>
    <dgm:cxn modelId="{C7BD4BBD-C04A-4653-878A-C7038893158F}" type="presOf" srcId="{7939BA57-1883-4BE6-BB29-4E3AB864F704}" destId="{BD2A7E2E-C338-448B-ABF7-F43E2C70F2A8}" srcOrd="0" destOrd="0" presId="urn:microsoft.com/office/officeart/2016/7/layout/RepeatingBendingProcessNew"/>
    <dgm:cxn modelId="{C59D10CC-7139-4BCC-A991-1257F35F0E92}" type="presOf" srcId="{3BC36FC7-8D3A-4A62-B5F1-76E2F3517EA4}" destId="{C27A81B8-4782-472A-B3E8-DD49D914EEF8}" srcOrd="0" destOrd="0" presId="urn:microsoft.com/office/officeart/2016/7/layout/RepeatingBendingProcessNew"/>
    <dgm:cxn modelId="{8BB50FD2-6631-4566-923D-A059C250F808}" srcId="{A2FCE624-F018-4B22-B42D-37A145EFADE9}" destId="{5CF16767-E762-401B-885A-614458716B62}" srcOrd="0" destOrd="0" parTransId="{39F0D4CA-03C7-4E78-8784-552159133733}" sibTransId="{44D7981C-C25C-448B-A772-F07490F84B97}"/>
    <dgm:cxn modelId="{6E37A2D9-1F80-4CD8-96A5-0CA5BEA2A180}" srcId="{A2FCE624-F018-4B22-B42D-37A145EFADE9}" destId="{19AEEB19-F8E0-4CC5-B389-D0363DA8FA40}" srcOrd="1" destOrd="0" parTransId="{24852AB2-3C81-430B-BE2E-C9072C4A1A02}" sibTransId="{3BC36FC7-8D3A-4A62-B5F1-76E2F3517EA4}"/>
    <dgm:cxn modelId="{D48005FD-1F06-49BE-9AB1-096E8E989127}" type="presOf" srcId="{706A9410-10C6-402F-8B43-BB1CEBA9B80E}" destId="{3793621D-684C-4E6E-9039-1FE612DAC06F}" srcOrd="0" destOrd="0" presId="urn:microsoft.com/office/officeart/2016/7/layout/RepeatingBendingProcessNew"/>
    <dgm:cxn modelId="{398574FF-3F63-4152-9854-033E5D3A0C21}" type="presOf" srcId="{3BC36FC7-8D3A-4A62-B5F1-76E2F3517EA4}" destId="{2BABE8A1-09E9-4038-B65E-C22CE4E330AE}" srcOrd="1" destOrd="0" presId="urn:microsoft.com/office/officeart/2016/7/layout/RepeatingBendingProcessNew"/>
    <dgm:cxn modelId="{F12C267A-0AAD-462F-8D64-12A3D480C274}" type="presParOf" srcId="{50E4FB14-1D3D-4F1F-9CD1-5FB636F9CC50}" destId="{1629B2A4-2C3F-478E-AAA2-8F0293D57C9B}" srcOrd="0" destOrd="0" presId="urn:microsoft.com/office/officeart/2016/7/layout/RepeatingBendingProcessNew"/>
    <dgm:cxn modelId="{4AB066A2-8B9B-44BC-8697-83C002155FE9}" type="presParOf" srcId="{50E4FB14-1D3D-4F1F-9CD1-5FB636F9CC50}" destId="{068A5032-4918-4F48-8521-135B05721611}" srcOrd="1" destOrd="0" presId="urn:microsoft.com/office/officeart/2016/7/layout/RepeatingBendingProcessNew"/>
    <dgm:cxn modelId="{765D9ADB-1D26-44A1-A722-D7A9B9D9BB09}" type="presParOf" srcId="{068A5032-4918-4F48-8521-135B05721611}" destId="{D0302153-9090-407C-BF8B-35A39EBBFB50}" srcOrd="0" destOrd="0" presId="urn:microsoft.com/office/officeart/2016/7/layout/RepeatingBendingProcessNew"/>
    <dgm:cxn modelId="{9DA725E1-7A34-48CE-9F97-8ABCC2BC020C}" type="presParOf" srcId="{50E4FB14-1D3D-4F1F-9CD1-5FB636F9CC50}" destId="{54706B48-7A4A-49F0-8AED-94EF7FD72717}" srcOrd="2" destOrd="0" presId="urn:microsoft.com/office/officeart/2016/7/layout/RepeatingBendingProcessNew"/>
    <dgm:cxn modelId="{90CB95C2-D648-4D4F-B17E-556CB7A107F7}" type="presParOf" srcId="{50E4FB14-1D3D-4F1F-9CD1-5FB636F9CC50}" destId="{C27A81B8-4782-472A-B3E8-DD49D914EEF8}" srcOrd="3" destOrd="0" presId="urn:microsoft.com/office/officeart/2016/7/layout/RepeatingBendingProcessNew"/>
    <dgm:cxn modelId="{B3ABB919-A86E-4303-9C6D-EA7626C1F5F2}" type="presParOf" srcId="{C27A81B8-4782-472A-B3E8-DD49D914EEF8}" destId="{2BABE8A1-09E9-4038-B65E-C22CE4E330AE}" srcOrd="0" destOrd="0" presId="urn:microsoft.com/office/officeart/2016/7/layout/RepeatingBendingProcessNew"/>
    <dgm:cxn modelId="{24AA0079-36E7-4A7F-A488-5385734C7F2A}" type="presParOf" srcId="{50E4FB14-1D3D-4F1F-9CD1-5FB636F9CC50}" destId="{D2D6C40D-396E-4E62-9C3D-0544BFC1FA75}" srcOrd="4" destOrd="0" presId="urn:microsoft.com/office/officeart/2016/7/layout/RepeatingBendingProcessNew"/>
    <dgm:cxn modelId="{E44A53C2-DA48-491B-93A8-455636DE7558}" type="presParOf" srcId="{50E4FB14-1D3D-4F1F-9CD1-5FB636F9CC50}" destId="{BD2A7E2E-C338-448B-ABF7-F43E2C70F2A8}" srcOrd="5" destOrd="0" presId="urn:microsoft.com/office/officeart/2016/7/layout/RepeatingBendingProcessNew"/>
    <dgm:cxn modelId="{B147D4CB-E82A-4E05-8A5F-271BDC28159D}" type="presParOf" srcId="{BD2A7E2E-C338-448B-ABF7-F43E2C70F2A8}" destId="{548A65A2-C8FE-49FB-BEF8-52F6409E93AB}" srcOrd="0" destOrd="0" presId="urn:microsoft.com/office/officeart/2016/7/layout/RepeatingBendingProcessNew"/>
    <dgm:cxn modelId="{502AB0C5-A10C-4C96-B328-7F30D2A15EFE}" type="presParOf" srcId="{50E4FB14-1D3D-4F1F-9CD1-5FB636F9CC50}" destId="{D7864179-C76B-460B-A0D6-AF7CA56C6E23}" srcOrd="6" destOrd="0" presId="urn:microsoft.com/office/officeart/2016/7/layout/RepeatingBendingProcessNew"/>
    <dgm:cxn modelId="{2B34419D-2350-4E69-B709-5AEF36ADE435}" type="presParOf" srcId="{50E4FB14-1D3D-4F1F-9CD1-5FB636F9CC50}" destId="{BF93E4AF-42DD-4486-B4E0-70484CBE7888}" srcOrd="7" destOrd="0" presId="urn:microsoft.com/office/officeart/2016/7/layout/RepeatingBendingProcessNew"/>
    <dgm:cxn modelId="{9E3E72FC-A424-417E-9A86-F058E3E2679F}" type="presParOf" srcId="{BF93E4AF-42DD-4486-B4E0-70484CBE7888}" destId="{5093168D-5C70-41E2-8EE8-299B7F272C2D}" srcOrd="0" destOrd="0" presId="urn:microsoft.com/office/officeart/2016/7/layout/RepeatingBendingProcessNew"/>
    <dgm:cxn modelId="{C5AFE945-7DC7-4111-A464-2CBB0D0EFC71}" type="presParOf" srcId="{50E4FB14-1D3D-4F1F-9CD1-5FB636F9CC50}" destId="{BA98DEF8-F569-43ED-AE10-44AC2C0F3EB5}" srcOrd="8" destOrd="0" presId="urn:microsoft.com/office/officeart/2016/7/layout/RepeatingBendingProcessNew"/>
    <dgm:cxn modelId="{CAEB4A31-11FF-4725-B796-6494CC950CCE}" type="presParOf" srcId="{50E4FB14-1D3D-4F1F-9CD1-5FB636F9CC50}" destId="{CE620D2E-3CF3-493C-A425-C0540C491277}" srcOrd="9" destOrd="0" presId="urn:microsoft.com/office/officeart/2016/7/layout/RepeatingBendingProcessNew"/>
    <dgm:cxn modelId="{C21717E1-AB50-45E0-8EAA-094A7EAA8C39}" type="presParOf" srcId="{CE620D2E-3CF3-493C-A425-C0540C491277}" destId="{76043CCB-C01D-4A01-85C5-9FA7F4036BFA}" srcOrd="0" destOrd="0" presId="urn:microsoft.com/office/officeart/2016/7/layout/RepeatingBendingProcessNew"/>
    <dgm:cxn modelId="{DEF25B25-F004-40B3-99CD-F22A96C28CEA}" type="presParOf" srcId="{50E4FB14-1D3D-4F1F-9CD1-5FB636F9CC50}" destId="{3793621D-684C-4E6E-9039-1FE612DAC06F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A6137F-F6D2-4B9E-8D46-6976B426746F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4AE967B-1DAF-42FA-855B-0F78F6D94622}">
      <dgm:prSet/>
      <dgm:spPr/>
      <dgm:t>
        <a:bodyPr/>
        <a:lstStyle/>
        <a:p>
          <a:r>
            <a:rPr lang="en-US"/>
            <a:t>ENS Domains</a:t>
          </a:r>
        </a:p>
      </dgm:t>
    </dgm:pt>
    <dgm:pt modelId="{8C48545E-527B-444F-AAC5-3E3247549B13}" type="parTrans" cxnId="{5ECF1841-D0D6-4374-B320-D01ACCFE0613}">
      <dgm:prSet/>
      <dgm:spPr/>
      <dgm:t>
        <a:bodyPr/>
        <a:lstStyle/>
        <a:p>
          <a:endParaRPr lang="en-US"/>
        </a:p>
      </dgm:t>
    </dgm:pt>
    <dgm:pt modelId="{D4FA1077-DCC9-4D10-9685-95204AC9AF74}" type="sibTrans" cxnId="{5ECF1841-D0D6-4374-B320-D01ACCFE0613}">
      <dgm:prSet/>
      <dgm:spPr/>
      <dgm:t>
        <a:bodyPr/>
        <a:lstStyle/>
        <a:p>
          <a:endParaRPr lang="en-US"/>
        </a:p>
      </dgm:t>
    </dgm:pt>
    <dgm:pt modelId="{BA06AE85-8F57-4362-B30C-B62B1A0310DC}">
      <dgm:prSet/>
      <dgm:spPr/>
      <dgm:t>
        <a:bodyPr/>
        <a:lstStyle/>
        <a:p>
          <a:r>
            <a:rPr lang="en-US"/>
            <a:t>Most popular – based on ETH blockchain</a:t>
          </a:r>
        </a:p>
      </dgm:t>
    </dgm:pt>
    <dgm:pt modelId="{00161D1F-9198-478B-AE63-4CAA30F76F44}" type="parTrans" cxnId="{ADC5FC94-535A-40B6-B3C2-29EC1376183F}">
      <dgm:prSet/>
      <dgm:spPr/>
      <dgm:t>
        <a:bodyPr/>
        <a:lstStyle/>
        <a:p>
          <a:endParaRPr lang="en-US"/>
        </a:p>
      </dgm:t>
    </dgm:pt>
    <dgm:pt modelId="{AEA075F6-22AD-433C-AFF3-4F2E546B4861}" type="sibTrans" cxnId="{ADC5FC94-535A-40B6-B3C2-29EC1376183F}">
      <dgm:prSet/>
      <dgm:spPr/>
      <dgm:t>
        <a:bodyPr/>
        <a:lstStyle/>
        <a:p>
          <a:endParaRPr lang="en-US"/>
        </a:p>
      </dgm:t>
    </dgm:pt>
    <dgm:pt modelId="{2461244A-6ABD-49AC-AEDD-6005F183BD28}">
      <dgm:prSet/>
      <dgm:spPr/>
      <dgm:t>
        <a:bodyPr/>
        <a:lstStyle/>
        <a:p>
          <a:r>
            <a:rPr lang="en-US"/>
            <a:t>.eth TLD</a:t>
          </a:r>
        </a:p>
      </dgm:t>
    </dgm:pt>
    <dgm:pt modelId="{006DD3C5-10A1-4833-BDA3-4DF145705AD1}" type="parTrans" cxnId="{6C17BA5E-E20E-4714-8084-FD6DA6FF9540}">
      <dgm:prSet/>
      <dgm:spPr/>
      <dgm:t>
        <a:bodyPr/>
        <a:lstStyle/>
        <a:p>
          <a:endParaRPr lang="en-US"/>
        </a:p>
      </dgm:t>
    </dgm:pt>
    <dgm:pt modelId="{A1711DA3-6435-4331-BFE0-3614D3D9026D}" type="sibTrans" cxnId="{6C17BA5E-E20E-4714-8084-FD6DA6FF9540}">
      <dgm:prSet/>
      <dgm:spPr/>
      <dgm:t>
        <a:bodyPr/>
        <a:lstStyle/>
        <a:p>
          <a:endParaRPr lang="en-US"/>
        </a:p>
      </dgm:t>
    </dgm:pt>
    <dgm:pt modelId="{A67C203A-192D-46BE-AB19-C7B33EE0AA31}">
      <dgm:prSet/>
      <dgm:spPr/>
      <dgm:t>
        <a:bodyPr/>
        <a:lstStyle/>
        <a:p>
          <a:r>
            <a:rPr lang="en-US"/>
            <a:t>Unstoppable Domains TLD</a:t>
          </a:r>
        </a:p>
      </dgm:t>
    </dgm:pt>
    <dgm:pt modelId="{6AD4C98E-034B-457D-9492-0F4257448894}" type="parTrans" cxnId="{288A209B-EB09-45AF-B305-E3EFEF2ED819}">
      <dgm:prSet/>
      <dgm:spPr/>
      <dgm:t>
        <a:bodyPr/>
        <a:lstStyle/>
        <a:p>
          <a:endParaRPr lang="en-US"/>
        </a:p>
      </dgm:t>
    </dgm:pt>
    <dgm:pt modelId="{922F4C19-5C82-4621-9B74-2662BDDC97F6}" type="sibTrans" cxnId="{288A209B-EB09-45AF-B305-E3EFEF2ED819}">
      <dgm:prSet/>
      <dgm:spPr/>
      <dgm:t>
        <a:bodyPr/>
        <a:lstStyle/>
        <a:p>
          <a:endParaRPr lang="en-US"/>
        </a:p>
      </dgm:t>
    </dgm:pt>
    <dgm:pt modelId="{37624363-8CA0-40F5-A998-68CC0F695020}">
      <dgm:prSet/>
      <dgm:spPr/>
      <dgm:t>
        <a:bodyPr/>
        <a:lstStyle/>
        <a:p>
          <a:r>
            <a:rPr lang="en-US"/>
            <a:t>.zil</a:t>
          </a:r>
        </a:p>
      </dgm:t>
    </dgm:pt>
    <dgm:pt modelId="{57ABC00C-9E34-44C7-9695-DFA1E75AA4D0}" type="parTrans" cxnId="{F9CC3EEE-D4AF-43FE-9B69-411CCB5451E7}">
      <dgm:prSet/>
      <dgm:spPr/>
      <dgm:t>
        <a:bodyPr/>
        <a:lstStyle/>
        <a:p>
          <a:endParaRPr lang="en-US"/>
        </a:p>
      </dgm:t>
    </dgm:pt>
    <dgm:pt modelId="{45207B59-0303-499D-9932-D8DB4A92525C}" type="sibTrans" cxnId="{F9CC3EEE-D4AF-43FE-9B69-411CCB5451E7}">
      <dgm:prSet/>
      <dgm:spPr/>
      <dgm:t>
        <a:bodyPr/>
        <a:lstStyle/>
        <a:p>
          <a:endParaRPr lang="en-US"/>
        </a:p>
      </dgm:t>
    </dgm:pt>
    <dgm:pt modelId="{A435DAAC-D26B-4070-8086-38C175C6F12C}">
      <dgm:prSet/>
      <dgm:spPr/>
      <dgm:t>
        <a:bodyPr/>
        <a:lstStyle/>
        <a:p>
          <a:r>
            <a:rPr lang="en-US"/>
            <a:t>.crypto</a:t>
          </a:r>
        </a:p>
      </dgm:t>
    </dgm:pt>
    <dgm:pt modelId="{3DF78914-B9BC-4036-969E-4474EFF985DE}" type="parTrans" cxnId="{6BDDA88A-8533-4D0B-A322-EA4211DD5331}">
      <dgm:prSet/>
      <dgm:spPr/>
      <dgm:t>
        <a:bodyPr/>
        <a:lstStyle/>
        <a:p>
          <a:endParaRPr lang="en-US"/>
        </a:p>
      </dgm:t>
    </dgm:pt>
    <dgm:pt modelId="{C19D5083-E0D8-4EC6-995F-3D1E72E42B4C}" type="sibTrans" cxnId="{6BDDA88A-8533-4D0B-A322-EA4211DD5331}">
      <dgm:prSet/>
      <dgm:spPr/>
      <dgm:t>
        <a:bodyPr/>
        <a:lstStyle/>
        <a:p>
          <a:endParaRPr lang="en-US"/>
        </a:p>
      </dgm:t>
    </dgm:pt>
    <dgm:pt modelId="{1EFDCB55-2BFA-4138-87FD-F902FD1B9855}">
      <dgm:prSet/>
      <dgm:spPr/>
      <dgm:t>
        <a:bodyPr/>
        <a:lstStyle/>
        <a:p>
          <a:r>
            <a:rPr lang="en-US"/>
            <a:t>.coin</a:t>
          </a:r>
        </a:p>
      </dgm:t>
    </dgm:pt>
    <dgm:pt modelId="{C5935B6A-6B82-459F-A7F7-02D461CBA44F}" type="parTrans" cxnId="{255FB7C9-9238-4CCC-A67E-E4074F6231C3}">
      <dgm:prSet/>
      <dgm:spPr/>
      <dgm:t>
        <a:bodyPr/>
        <a:lstStyle/>
        <a:p>
          <a:endParaRPr lang="en-US"/>
        </a:p>
      </dgm:t>
    </dgm:pt>
    <dgm:pt modelId="{749A41DA-0096-423D-B869-57DB95B8D0AE}" type="sibTrans" cxnId="{255FB7C9-9238-4CCC-A67E-E4074F6231C3}">
      <dgm:prSet/>
      <dgm:spPr/>
      <dgm:t>
        <a:bodyPr/>
        <a:lstStyle/>
        <a:p>
          <a:endParaRPr lang="en-US"/>
        </a:p>
      </dgm:t>
    </dgm:pt>
    <dgm:pt modelId="{BBC38CBE-586A-4F01-94F8-2989E3262F23}">
      <dgm:prSet/>
      <dgm:spPr/>
      <dgm:t>
        <a:bodyPr/>
        <a:lstStyle/>
        <a:p>
          <a:r>
            <a:rPr lang="en-US"/>
            <a:t>.wallet</a:t>
          </a:r>
        </a:p>
      </dgm:t>
    </dgm:pt>
    <dgm:pt modelId="{65ADC78C-445D-4CC7-B686-9875F903442A}" type="parTrans" cxnId="{EB5E317A-C9AE-45F7-B0BA-C0590D032A3B}">
      <dgm:prSet/>
      <dgm:spPr/>
      <dgm:t>
        <a:bodyPr/>
        <a:lstStyle/>
        <a:p>
          <a:endParaRPr lang="en-US"/>
        </a:p>
      </dgm:t>
    </dgm:pt>
    <dgm:pt modelId="{BA094B3F-CB14-4237-A1E9-870A46E9BD3E}" type="sibTrans" cxnId="{EB5E317A-C9AE-45F7-B0BA-C0590D032A3B}">
      <dgm:prSet/>
      <dgm:spPr/>
      <dgm:t>
        <a:bodyPr/>
        <a:lstStyle/>
        <a:p>
          <a:endParaRPr lang="en-US"/>
        </a:p>
      </dgm:t>
    </dgm:pt>
    <dgm:pt modelId="{2CAA6EF1-082E-48F6-B7F5-F2D84AB2B4FF}">
      <dgm:prSet/>
      <dgm:spPr/>
      <dgm:t>
        <a:bodyPr/>
        <a:lstStyle/>
        <a:p>
          <a:r>
            <a:rPr lang="en-US"/>
            <a:t>.bitcoin</a:t>
          </a:r>
        </a:p>
      </dgm:t>
    </dgm:pt>
    <dgm:pt modelId="{5FE8BD25-D7E8-4FF9-88B9-2753E51A34C1}" type="parTrans" cxnId="{3C6A1012-F2B9-4A1D-9694-3BD72ED7B2A7}">
      <dgm:prSet/>
      <dgm:spPr/>
      <dgm:t>
        <a:bodyPr/>
        <a:lstStyle/>
        <a:p>
          <a:endParaRPr lang="en-US"/>
        </a:p>
      </dgm:t>
    </dgm:pt>
    <dgm:pt modelId="{14AC35B4-258F-45C2-9AA3-DC3283685FFF}" type="sibTrans" cxnId="{3C6A1012-F2B9-4A1D-9694-3BD72ED7B2A7}">
      <dgm:prSet/>
      <dgm:spPr/>
      <dgm:t>
        <a:bodyPr/>
        <a:lstStyle/>
        <a:p>
          <a:endParaRPr lang="en-US"/>
        </a:p>
      </dgm:t>
    </dgm:pt>
    <dgm:pt modelId="{10299D91-5006-4D28-8B3A-2394458712B6}">
      <dgm:prSet/>
      <dgm:spPr/>
      <dgm:t>
        <a:bodyPr/>
        <a:lstStyle/>
        <a:p>
          <a:r>
            <a:rPr lang="en-US"/>
            <a:t>.x</a:t>
          </a:r>
        </a:p>
      </dgm:t>
    </dgm:pt>
    <dgm:pt modelId="{A1F728BA-ECEF-4CAD-810F-0275D591305A}" type="parTrans" cxnId="{C2FA9B4D-B876-425A-BD91-27B353FF597B}">
      <dgm:prSet/>
      <dgm:spPr/>
      <dgm:t>
        <a:bodyPr/>
        <a:lstStyle/>
        <a:p>
          <a:endParaRPr lang="en-US"/>
        </a:p>
      </dgm:t>
    </dgm:pt>
    <dgm:pt modelId="{2FD1EE0C-48C4-4762-B500-7D9134C69011}" type="sibTrans" cxnId="{C2FA9B4D-B876-425A-BD91-27B353FF597B}">
      <dgm:prSet/>
      <dgm:spPr/>
      <dgm:t>
        <a:bodyPr/>
        <a:lstStyle/>
        <a:p>
          <a:endParaRPr lang="en-US"/>
        </a:p>
      </dgm:t>
    </dgm:pt>
    <dgm:pt modelId="{CA3BC46D-8842-495A-AD43-08528AB1A66E}">
      <dgm:prSet/>
      <dgm:spPr/>
      <dgm:t>
        <a:bodyPr/>
        <a:lstStyle/>
        <a:p>
          <a:r>
            <a:rPr lang="en-US"/>
            <a:t>.888</a:t>
          </a:r>
        </a:p>
      </dgm:t>
    </dgm:pt>
    <dgm:pt modelId="{7D89B337-D8C0-4FE5-9751-E808A85A5324}" type="parTrans" cxnId="{37225BC7-22E4-4328-8BB2-FC17A3C97F25}">
      <dgm:prSet/>
      <dgm:spPr/>
      <dgm:t>
        <a:bodyPr/>
        <a:lstStyle/>
        <a:p>
          <a:endParaRPr lang="en-US"/>
        </a:p>
      </dgm:t>
    </dgm:pt>
    <dgm:pt modelId="{CF2A8D14-4AA1-49AE-9535-07C2D9C0CD63}" type="sibTrans" cxnId="{37225BC7-22E4-4328-8BB2-FC17A3C97F25}">
      <dgm:prSet/>
      <dgm:spPr/>
      <dgm:t>
        <a:bodyPr/>
        <a:lstStyle/>
        <a:p>
          <a:endParaRPr lang="en-US"/>
        </a:p>
      </dgm:t>
    </dgm:pt>
    <dgm:pt modelId="{AA713585-712A-433F-B0D5-457370F594A6}">
      <dgm:prSet/>
      <dgm:spPr/>
      <dgm:t>
        <a:bodyPr/>
        <a:lstStyle/>
        <a:p>
          <a:r>
            <a:rPr lang="en-US"/>
            <a:t>.nft</a:t>
          </a:r>
        </a:p>
      </dgm:t>
    </dgm:pt>
    <dgm:pt modelId="{C691D549-5926-4AE8-A00C-7F15EA7432B6}" type="parTrans" cxnId="{6D628363-9979-4E20-B0A7-1211B9753E8B}">
      <dgm:prSet/>
      <dgm:spPr/>
      <dgm:t>
        <a:bodyPr/>
        <a:lstStyle/>
        <a:p>
          <a:endParaRPr lang="en-US"/>
        </a:p>
      </dgm:t>
    </dgm:pt>
    <dgm:pt modelId="{9C8EED06-9BB1-4658-96BB-2B77B94F3154}" type="sibTrans" cxnId="{6D628363-9979-4E20-B0A7-1211B9753E8B}">
      <dgm:prSet/>
      <dgm:spPr/>
      <dgm:t>
        <a:bodyPr/>
        <a:lstStyle/>
        <a:p>
          <a:endParaRPr lang="en-US"/>
        </a:p>
      </dgm:t>
    </dgm:pt>
    <dgm:pt modelId="{4C1905A4-3313-4540-96EC-C6C63D77F4DC}">
      <dgm:prSet/>
      <dgm:spPr/>
      <dgm:t>
        <a:bodyPr/>
        <a:lstStyle/>
        <a:p>
          <a:r>
            <a:rPr lang="en-US"/>
            <a:t>.dao</a:t>
          </a:r>
        </a:p>
      </dgm:t>
    </dgm:pt>
    <dgm:pt modelId="{15650B09-604C-4819-A37B-59CA9336A781}" type="parTrans" cxnId="{33D1042E-2810-451E-A16A-0FBCD05EF37A}">
      <dgm:prSet/>
      <dgm:spPr/>
      <dgm:t>
        <a:bodyPr/>
        <a:lstStyle/>
        <a:p>
          <a:endParaRPr lang="en-US"/>
        </a:p>
      </dgm:t>
    </dgm:pt>
    <dgm:pt modelId="{056284FB-AC58-4551-B969-56701D9A989D}" type="sibTrans" cxnId="{33D1042E-2810-451E-A16A-0FBCD05EF37A}">
      <dgm:prSet/>
      <dgm:spPr/>
      <dgm:t>
        <a:bodyPr/>
        <a:lstStyle/>
        <a:p>
          <a:endParaRPr lang="en-US"/>
        </a:p>
      </dgm:t>
    </dgm:pt>
    <dgm:pt modelId="{C99F4659-E1C8-4B26-B8C9-87BA1FB9901E}" type="pres">
      <dgm:prSet presAssocID="{52A6137F-F6D2-4B9E-8D46-6976B426746F}" presName="linear" presStyleCnt="0">
        <dgm:presLayoutVars>
          <dgm:dir/>
          <dgm:animLvl val="lvl"/>
          <dgm:resizeHandles val="exact"/>
        </dgm:presLayoutVars>
      </dgm:prSet>
      <dgm:spPr/>
    </dgm:pt>
    <dgm:pt modelId="{A93646C9-8971-4C39-830C-8850743E8185}" type="pres">
      <dgm:prSet presAssocID="{F4AE967B-1DAF-42FA-855B-0F78F6D94622}" presName="parentLin" presStyleCnt="0"/>
      <dgm:spPr/>
    </dgm:pt>
    <dgm:pt modelId="{71689BEA-0190-4B2F-9152-AA2D5F79EFD1}" type="pres">
      <dgm:prSet presAssocID="{F4AE967B-1DAF-42FA-855B-0F78F6D94622}" presName="parentLeftMargin" presStyleLbl="node1" presStyleIdx="0" presStyleCnt="2"/>
      <dgm:spPr/>
    </dgm:pt>
    <dgm:pt modelId="{32AEB18C-FD88-4E00-A516-B47EFBE41C4C}" type="pres">
      <dgm:prSet presAssocID="{F4AE967B-1DAF-42FA-855B-0F78F6D9462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772B05D-D703-455B-A3D6-4DD25026ED2C}" type="pres">
      <dgm:prSet presAssocID="{F4AE967B-1DAF-42FA-855B-0F78F6D94622}" presName="negativeSpace" presStyleCnt="0"/>
      <dgm:spPr/>
    </dgm:pt>
    <dgm:pt modelId="{D83026BD-2E9C-4FF3-93CE-5C071EF71358}" type="pres">
      <dgm:prSet presAssocID="{F4AE967B-1DAF-42FA-855B-0F78F6D94622}" presName="childText" presStyleLbl="conFgAcc1" presStyleIdx="0" presStyleCnt="2">
        <dgm:presLayoutVars>
          <dgm:bulletEnabled val="1"/>
        </dgm:presLayoutVars>
      </dgm:prSet>
      <dgm:spPr/>
    </dgm:pt>
    <dgm:pt modelId="{8D2E59A8-EC45-43B6-91E5-F0A94D91D5EF}" type="pres">
      <dgm:prSet presAssocID="{D4FA1077-DCC9-4D10-9685-95204AC9AF74}" presName="spaceBetweenRectangles" presStyleCnt="0"/>
      <dgm:spPr/>
    </dgm:pt>
    <dgm:pt modelId="{9D414AEA-0E6C-4B1C-BDE5-1EDA662A8912}" type="pres">
      <dgm:prSet presAssocID="{A67C203A-192D-46BE-AB19-C7B33EE0AA31}" presName="parentLin" presStyleCnt="0"/>
      <dgm:spPr/>
    </dgm:pt>
    <dgm:pt modelId="{7F184F91-3218-47CF-967A-AF901CBCFF75}" type="pres">
      <dgm:prSet presAssocID="{A67C203A-192D-46BE-AB19-C7B33EE0AA31}" presName="parentLeftMargin" presStyleLbl="node1" presStyleIdx="0" presStyleCnt="2"/>
      <dgm:spPr/>
    </dgm:pt>
    <dgm:pt modelId="{757ED3C0-B7EB-444F-9A7C-06F454286F3A}" type="pres">
      <dgm:prSet presAssocID="{A67C203A-192D-46BE-AB19-C7B33EE0AA3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E206C7E-EB78-435E-8957-1009DFAB3909}" type="pres">
      <dgm:prSet presAssocID="{A67C203A-192D-46BE-AB19-C7B33EE0AA31}" presName="negativeSpace" presStyleCnt="0"/>
      <dgm:spPr/>
    </dgm:pt>
    <dgm:pt modelId="{47620B75-377D-43A2-A28B-2A0C77D9EAF5}" type="pres">
      <dgm:prSet presAssocID="{A67C203A-192D-46BE-AB19-C7B33EE0AA3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6EED604-3B35-4E71-A012-EECA562FE827}" type="presOf" srcId="{AA713585-712A-433F-B0D5-457370F594A6}" destId="{47620B75-377D-43A2-A28B-2A0C77D9EAF5}" srcOrd="0" destOrd="7" presId="urn:microsoft.com/office/officeart/2005/8/layout/list1"/>
    <dgm:cxn modelId="{3C6A1012-F2B9-4A1D-9694-3BD72ED7B2A7}" srcId="{A67C203A-192D-46BE-AB19-C7B33EE0AA31}" destId="{2CAA6EF1-082E-48F6-B7F5-F2D84AB2B4FF}" srcOrd="4" destOrd="0" parTransId="{5FE8BD25-D7E8-4FF9-88B9-2753E51A34C1}" sibTransId="{14AC35B4-258F-45C2-9AA3-DC3283685FFF}"/>
    <dgm:cxn modelId="{33D1042E-2810-451E-A16A-0FBCD05EF37A}" srcId="{A67C203A-192D-46BE-AB19-C7B33EE0AA31}" destId="{4C1905A4-3313-4540-96EC-C6C63D77F4DC}" srcOrd="8" destOrd="0" parTransId="{15650B09-604C-4819-A37B-59CA9336A781}" sibTransId="{056284FB-AC58-4551-B969-56701D9A989D}"/>
    <dgm:cxn modelId="{66971E32-4BFE-4BDE-AACC-077D6E08C618}" type="presOf" srcId="{37624363-8CA0-40F5-A998-68CC0F695020}" destId="{47620B75-377D-43A2-A28B-2A0C77D9EAF5}" srcOrd="0" destOrd="0" presId="urn:microsoft.com/office/officeart/2005/8/layout/list1"/>
    <dgm:cxn modelId="{65570E33-6F58-42F4-B7F4-6968A9BF7C6E}" type="presOf" srcId="{2461244A-6ABD-49AC-AEDD-6005F183BD28}" destId="{D83026BD-2E9C-4FF3-93CE-5C071EF71358}" srcOrd="0" destOrd="1" presId="urn:microsoft.com/office/officeart/2005/8/layout/list1"/>
    <dgm:cxn modelId="{7C214B3A-32CC-4AAB-A370-D2EE2BA9E86D}" type="presOf" srcId="{10299D91-5006-4D28-8B3A-2394458712B6}" destId="{47620B75-377D-43A2-A28B-2A0C77D9EAF5}" srcOrd="0" destOrd="5" presId="urn:microsoft.com/office/officeart/2005/8/layout/list1"/>
    <dgm:cxn modelId="{FB76DC3B-3A5E-4211-9A51-2A8719C6D3B2}" type="presOf" srcId="{A67C203A-192D-46BE-AB19-C7B33EE0AA31}" destId="{757ED3C0-B7EB-444F-9A7C-06F454286F3A}" srcOrd="1" destOrd="0" presId="urn:microsoft.com/office/officeart/2005/8/layout/list1"/>
    <dgm:cxn modelId="{6C17BA5E-E20E-4714-8084-FD6DA6FF9540}" srcId="{F4AE967B-1DAF-42FA-855B-0F78F6D94622}" destId="{2461244A-6ABD-49AC-AEDD-6005F183BD28}" srcOrd="1" destOrd="0" parTransId="{006DD3C5-10A1-4833-BDA3-4DF145705AD1}" sibTransId="{A1711DA3-6435-4331-BFE0-3614D3D9026D}"/>
    <dgm:cxn modelId="{5ECF1841-D0D6-4374-B320-D01ACCFE0613}" srcId="{52A6137F-F6D2-4B9E-8D46-6976B426746F}" destId="{F4AE967B-1DAF-42FA-855B-0F78F6D94622}" srcOrd="0" destOrd="0" parTransId="{8C48545E-527B-444F-AAC5-3E3247549B13}" sibTransId="{D4FA1077-DCC9-4D10-9685-95204AC9AF74}"/>
    <dgm:cxn modelId="{6D628363-9979-4E20-B0A7-1211B9753E8B}" srcId="{A67C203A-192D-46BE-AB19-C7B33EE0AA31}" destId="{AA713585-712A-433F-B0D5-457370F594A6}" srcOrd="7" destOrd="0" parTransId="{C691D549-5926-4AE8-A00C-7F15EA7432B6}" sibTransId="{9C8EED06-9BB1-4658-96BB-2B77B94F3154}"/>
    <dgm:cxn modelId="{9F8C1667-83D2-4225-85DE-2BCAD0B5F6AC}" type="presOf" srcId="{F4AE967B-1DAF-42FA-855B-0F78F6D94622}" destId="{32AEB18C-FD88-4E00-A516-B47EFBE41C4C}" srcOrd="1" destOrd="0" presId="urn:microsoft.com/office/officeart/2005/8/layout/list1"/>
    <dgm:cxn modelId="{DCC1394B-F9C6-4C3E-8490-19A98703A7DC}" type="presOf" srcId="{2CAA6EF1-082E-48F6-B7F5-F2D84AB2B4FF}" destId="{47620B75-377D-43A2-A28B-2A0C77D9EAF5}" srcOrd="0" destOrd="4" presId="urn:microsoft.com/office/officeart/2005/8/layout/list1"/>
    <dgm:cxn modelId="{C2FA9B4D-B876-425A-BD91-27B353FF597B}" srcId="{A67C203A-192D-46BE-AB19-C7B33EE0AA31}" destId="{10299D91-5006-4D28-8B3A-2394458712B6}" srcOrd="5" destOrd="0" parTransId="{A1F728BA-ECEF-4CAD-810F-0275D591305A}" sibTransId="{2FD1EE0C-48C4-4762-B500-7D9134C69011}"/>
    <dgm:cxn modelId="{47068A56-2889-4161-AD2C-883AB03ED8EC}" type="presOf" srcId="{4C1905A4-3313-4540-96EC-C6C63D77F4DC}" destId="{47620B75-377D-43A2-A28B-2A0C77D9EAF5}" srcOrd="0" destOrd="8" presId="urn:microsoft.com/office/officeart/2005/8/layout/list1"/>
    <dgm:cxn modelId="{D33F8C76-904F-4B71-9EA3-03958964CDEA}" type="presOf" srcId="{CA3BC46D-8842-495A-AD43-08528AB1A66E}" destId="{47620B75-377D-43A2-A28B-2A0C77D9EAF5}" srcOrd="0" destOrd="6" presId="urn:microsoft.com/office/officeart/2005/8/layout/list1"/>
    <dgm:cxn modelId="{92680258-18BF-40B8-805B-19F7E3F6B413}" type="presOf" srcId="{1EFDCB55-2BFA-4138-87FD-F902FD1B9855}" destId="{47620B75-377D-43A2-A28B-2A0C77D9EAF5}" srcOrd="0" destOrd="2" presId="urn:microsoft.com/office/officeart/2005/8/layout/list1"/>
    <dgm:cxn modelId="{EB5E317A-C9AE-45F7-B0BA-C0590D032A3B}" srcId="{A67C203A-192D-46BE-AB19-C7B33EE0AA31}" destId="{BBC38CBE-586A-4F01-94F8-2989E3262F23}" srcOrd="3" destOrd="0" parTransId="{65ADC78C-445D-4CC7-B686-9875F903442A}" sibTransId="{BA094B3F-CB14-4237-A1E9-870A46E9BD3E}"/>
    <dgm:cxn modelId="{6BDDA88A-8533-4D0B-A322-EA4211DD5331}" srcId="{A67C203A-192D-46BE-AB19-C7B33EE0AA31}" destId="{A435DAAC-D26B-4070-8086-38C175C6F12C}" srcOrd="1" destOrd="0" parTransId="{3DF78914-B9BC-4036-969E-4474EFF985DE}" sibTransId="{C19D5083-E0D8-4EC6-995F-3D1E72E42B4C}"/>
    <dgm:cxn modelId="{6B0AD78E-1E57-4A01-824C-558BA5CDE79F}" type="presOf" srcId="{A67C203A-192D-46BE-AB19-C7B33EE0AA31}" destId="{7F184F91-3218-47CF-967A-AF901CBCFF75}" srcOrd="0" destOrd="0" presId="urn:microsoft.com/office/officeart/2005/8/layout/list1"/>
    <dgm:cxn modelId="{A133DE93-30E0-49B3-B274-3AD1FA0C6D44}" type="presOf" srcId="{BBC38CBE-586A-4F01-94F8-2989E3262F23}" destId="{47620B75-377D-43A2-A28B-2A0C77D9EAF5}" srcOrd="0" destOrd="3" presId="urn:microsoft.com/office/officeart/2005/8/layout/list1"/>
    <dgm:cxn modelId="{ADC5FC94-535A-40B6-B3C2-29EC1376183F}" srcId="{F4AE967B-1DAF-42FA-855B-0F78F6D94622}" destId="{BA06AE85-8F57-4362-B30C-B62B1A0310DC}" srcOrd="0" destOrd="0" parTransId="{00161D1F-9198-478B-AE63-4CAA30F76F44}" sibTransId="{AEA075F6-22AD-433C-AFF3-4F2E546B4861}"/>
    <dgm:cxn modelId="{288A209B-EB09-45AF-B305-E3EFEF2ED819}" srcId="{52A6137F-F6D2-4B9E-8D46-6976B426746F}" destId="{A67C203A-192D-46BE-AB19-C7B33EE0AA31}" srcOrd="1" destOrd="0" parTransId="{6AD4C98E-034B-457D-9492-0F4257448894}" sibTransId="{922F4C19-5C82-4621-9B74-2662BDDC97F6}"/>
    <dgm:cxn modelId="{F14CB9A7-B7C3-4E0A-AF51-0A92F6147C99}" type="presOf" srcId="{A435DAAC-D26B-4070-8086-38C175C6F12C}" destId="{47620B75-377D-43A2-A28B-2A0C77D9EAF5}" srcOrd="0" destOrd="1" presId="urn:microsoft.com/office/officeart/2005/8/layout/list1"/>
    <dgm:cxn modelId="{EB5F21B1-846E-4573-9316-98655A78CA41}" type="presOf" srcId="{F4AE967B-1DAF-42FA-855B-0F78F6D94622}" destId="{71689BEA-0190-4B2F-9152-AA2D5F79EFD1}" srcOrd="0" destOrd="0" presId="urn:microsoft.com/office/officeart/2005/8/layout/list1"/>
    <dgm:cxn modelId="{FFE50AC7-6727-4443-855B-A1390CFAB491}" type="presOf" srcId="{52A6137F-F6D2-4B9E-8D46-6976B426746F}" destId="{C99F4659-E1C8-4B26-B8C9-87BA1FB9901E}" srcOrd="0" destOrd="0" presId="urn:microsoft.com/office/officeart/2005/8/layout/list1"/>
    <dgm:cxn modelId="{37225BC7-22E4-4328-8BB2-FC17A3C97F25}" srcId="{A67C203A-192D-46BE-AB19-C7B33EE0AA31}" destId="{CA3BC46D-8842-495A-AD43-08528AB1A66E}" srcOrd="6" destOrd="0" parTransId="{7D89B337-D8C0-4FE5-9751-E808A85A5324}" sibTransId="{CF2A8D14-4AA1-49AE-9535-07C2D9C0CD63}"/>
    <dgm:cxn modelId="{255FB7C9-9238-4CCC-A67E-E4074F6231C3}" srcId="{A67C203A-192D-46BE-AB19-C7B33EE0AA31}" destId="{1EFDCB55-2BFA-4138-87FD-F902FD1B9855}" srcOrd="2" destOrd="0" parTransId="{C5935B6A-6B82-459F-A7F7-02D461CBA44F}" sibTransId="{749A41DA-0096-423D-B869-57DB95B8D0AE}"/>
    <dgm:cxn modelId="{F9CC3EEE-D4AF-43FE-9B69-411CCB5451E7}" srcId="{A67C203A-192D-46BE-AB19-C7B33EE0AA31}" destId="{37624363-8CA0-40F5-A998-68CC0F695020}" srcOrd="0" destOrd="0" parTransId="{57ABC00C-9E34-44C7-9695-DFA1E75AA4D0}" sibTransId="{45207B59-0303-499D-9932-D8DB4A92525C}"/>
    <dgm:cxn modelId="{E9C198F4-2190-43EC-A2E1-205AF678A664}" type="presOf" srcId="{BA06AE85-8F57-4362-B30C-B62B1A0310DC}" destId="{D83026BD-2E9C-4FF3-93CE-5C071EF71358}" srcOrd="0" destOrd="0" presId="urn:microsoft.com/office/officeart/2005/8/layout/list1"/>
    <dgm:cxn modelId="{A2714EAC-23F2-44F0-930F-08EFC64159F1}" type="presParOf" srcId="{C99F4659-E1C8-4B26-B8C9-87BA1FB9901E}" destId="{A93646C9-8971-4C39-830C-8850743E8185}" srcOrd="0" destOrd="0" presId="urn:microsoft.com/office/officeart/2005/8/layout/list1"/>
    <dgm:cxn modelId="{1295E9D7-B058-4C6E-8E61-1846DD2643B4}" type="presParOf" srcId="{A93646C9-8971-4C39-830C-8850743E8185}" destId="{71689BEA-0190-4B2F-9152-AA2D5F79EFD1}" srcOrd="0" destOrd="0" presId="urn:microsoft.com/office/officeart/2005/8/layout/list1"/>
    <dgm:cxn modelId="{5BADD28B-EDE0-404C-8603-5EF67978815B}" type="presParOf" srcId="{A93646C9-8971-4C39-830C-8850743E8185}" destId="{32AEB18C-FD88-4E00-A516-B47EFBE41C4C}" srcOrd="1" destOrd="0" presId="urn:microsoft.com/office/officeart/2005/8/layout/list1"/>
    <dgm:cxn modelId="{B9F90841-9DAC-4E16-9293-372276F3FA92}" type="presParOf" srcId="{C99F4659-E1C8-4B26-B8C9-87BA1FB9901E}" destId="{E772B05D-D703-455B-A3D6-4DD25026ED2C}" srcOrd="1" destOrd="0" presId="urn:microsoft.com/office/officeart/2005/8/layout/list1"/>
    <dgm:cxn modelId="{627BD18C-7059-4639-8CB5-84374F45F2BE}" type="presParOf" srcId="{C99F4659-E1C8-4B26-B8C9-87BA1FB9901E}" destId="{D83026BD-2E9C-4FF3-93CE-5C071EF71358}" srcOrd="2" destOrd="0" presId="urn:microsoft.com/office/officeart/2005/8/layout/list1"/>
    <dgm:cxn modelId="{21752FEB-698D-4692-B565-CBA7D94AF9EC}" type="presParOf" srcId="{C99F4659-E1C8-4B26-B8C9-87BA1FB9901E}" destId="{8D2E59A8-EC45-43B6-91E5-F0A94D91D5EF}" srcOrd="3" destOrd="0" presId="urn:microsoft.com/office/officeart/2005/8/layout/list1"/>
    <dgm:cxn modelId="{E74D5A87-C6AB-4F79-8525-20D44D5AA067}" type="presParOf" srcId="{C99F4659-E1C8-4B26-B8C9-87BA1FB9901E}" destId="{9D414AEA-0E6C-4B1C-BDE5-1EDA662A8912}" srcOrd="4" destOrd="0" presId="urn:microsoft.com/office/officeart/2005/8/layout/list1"/>
    <dgm:cxn modelId="{7CFF68FC-0806-40B6-A1B8-129323145D39}" type="presParOf" srcId="{9D414AEA-0E6C-4B1C-BDE5-1EDA662A8912}" destId="{7F184F91-3218-47CF-967A-AF901CBCFF75}" srcOrd="0" destOrd="0" presId="urn:microsoft.com/office/officeart/2005/8/layout/list1"/>
    <dgm:cxn modelId="{A64F3495-A2BE-4438-9410-F0CB81CD4710}" type="presParOf" srcId="{9D414AEA-0E6C-4B1C-BDE5-1EDA662A8912}" destId="{757ED3C0-B7EB-444F-9A7C-06F454286F3A}" srcOrd="1" destOrd="0" presId="urn:microsoft.com/office/officeart/2005/8/layout/list1"/>
    <dgm:cxn modelId="{137BEAD0-15BE-415D-BE96-BF4EF8DCEEB9}" type="presParOf" srcId="{C99F4659-E1C8-4B26-B8C9-87BA1FB9901E}" destId="{2E206C7E-EB78-435E-8957-1009DFAB3909}" srcOrd="5" destOrd="0" presId="urn:microsoft.com/office/officeart/2005/8/layout/list1"/>
    <dgm:cxn modelId="{F095E7A5-FDA0-4465-BEB4-96FC8AA43554}" type="presParOf" srcId="{C99F4659-E1C8-4B26-B8C9-87BA1FB9901E}" destId="{47620B75-377D-43A2-A28B-2A0C77D9EAF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8A5032-4918-4F48-8521-135B05721611}">
      <dsp:nvSpPr>
        <dsp:cNvPr id="0" name=""/>
        <dsp:cNvSpPr/>
      </dsp:nvSpPr>
      <dsp:spPr>
        <a:xfrm>
          <a:off x="2882094" y="606124"/>
          <a:ext cx="4676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7621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03449" y="649353"/>
        <a:ext cx="24911" cy="4982"/>
      </dsp:txXfrm>
    </dsp:sp>
    <dsp:sp modelId="{1629B2A4-2C3F-478E-AAA2-8F0293D57C9B}">
      <dsp:nvSpPr>
        <dsp:cNvPr id="0" name=""/>
        <dsp:cNvSpPr/>
      </dsp:nvSpPr>
      <dsp:spPr>
        <a:xfrm>
          <a:off x="717715" y="1990"/>
          <a:ext cx="2166179" cy="129970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Useful Sites</a:t>
          </a:r>
        </a:p>
      </dsp:txBody>
      <dsp:txXfrm>
        <a:off x="717715" y="1990"/>
        <a:ext cx="2166179" cy="1299707"/>
      </dsp:txXfrm>
    </dsp:sp>
    <dsp:sp modelId="{C27A81B8-4782-472A-B3E8-DD49D914EEF8}">
      <dsp:nvSpPr>
        <dsp:cNvPr id="0" name=""/>
        <dsp:cNvSpPr/>
      </dsp:nvSpPr>
      <dsp:spPr>
        <a:xfrm>
          <a:off x="1800805" y="1299898"/>
          <a:ext cx="2664400" cy="467621"/>
        </a:xfrm>
        <a:custGeom>
          <a:avLst/>
          <a:gdLst/>
          <a:ahLst/>
          <a:cxnLst/>
          <a:rect l="0" t="0" r="0" b="0"/>
          <a:pathLst>
            <a:path>
              <a:moveTo>
                <a:pt x="2664400" y="0"/>
              </a:moveTo>
              <a:lnTo>
                <a:pt x="2664400" y="250910"/>
              </a:lnTo>
              <a:lnTo>
                <a:pt x="0" y="250910"/>
              </a:lnTo>
              <a:lnTo>
                <a:pt x="0" y="467621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65240" y="1531217"/>
        <a:ext cx="135529" cy="4982"/>
      </dsp:txXfrm>
    </dsp:sp>
    <dsp:sp modelId="{54706B48-7A4A-49F0-8AED-94EF7FD72717}">
      <dsp:nvSpPr>
        <dsp:cNvPr id="0" name=""/>
        <dsp:cNvSpPr/>
      </dsp:nvSpPr>
      <dsp:spPr>
        <a:xfrm>
          <a:off x="3382116" y="1990"/>
          <a:ext cx="2166179" cy="12997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Web3 Related Technologies</a:t>
          </a:r>
        </a:p>
      </dsp:txBody>
      <dsp:txXfrm>
        <a:off x="3382116" y="1990"/>
        <a:ext cx="2166179" cy="1299707"/>
      </dsp:txXfrm>
    </dsp:sp>
    <dsp:sp modelId="{BD2A7E2E-C338-448B-ABF7-F43E2C70F2A8}">
      <dsp:nvSpPr>
        <dsp:cNvPr id="0" name=""/>
        <dsp:cNvSpPr/>
      </dsp:nvSpPr>
      <dsp:spPr>
        <a:xfrm>
          <a:off x="2882094" y="2404053"/>
          <a:ext cx="4676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7621" y="45720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03449" y="2447282"/>
        <a:ext cx="24911" cy="4982"/>
      </dsp:txXfrm>
    </dsp:sp>
    <dsp:sp modelId="{D2D6C40D-396E-4E62-9C3D-0544BFC1FA75}">
      <dsp:nvSpPr>
        <dsp:cNvPr id="0" name=""/>
        <dsp:cNvSpPr/>
      </dsp:nvSpPr>
      <dsp:spPr>
        <a:xfrm>
          <a:off x="717715" y="1799919"/>
          <a:ext cx="2166179" cy="129970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DAO/DEFI</a:t>
          </a:r>
        </a:p>
      </dsp:txBody>
      <dsp:txXfrm>
        <a:off x="717715" y="1799919"/>
        <a:ext cx="2166179" cy="1299707"/>
      </dsp:txXfrm>
    </dsp:sp>
    <dsp:sp modelId="{BF93E4AF-42DD-4486-B4E0-70484CBE7888}">
      <dsp:nvSpPr>
        <dsp:cNvPr id="0" name=""/>
        <dsp:cNvSpPr/>
      </dsp:nvSpPr>
      <dsp:spPr>
        <a:xfrm>
          <a:off x="1800805" y="3097827"/>
          <a:ext cx="2664400" cy="467621"/>
        </a:xfrm>
        <a:custGeom>
          <a:avLst/>
          <a:gdLst/>
          <a:ahLst/>
          <a:cxnLst/>
          <a:rect l="0" t="0" r="0" b="0"/>
          <a:pathLst>
            <a:path>
              <a:moveTo>
                <a:pt x="2664400" y="0"/>
              </a:moveTo>
              <a:lnTo>
                <a:pt x="2664400" y="250910"/>
              </a:lnTo>
              <a:lnTo>
                <a:pt x="0" y="250910"/>
              </a:lnTo>
              <a:lnTo>
                <a:pt x="0" y="467621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65240" y="3329146"/>
        <a:ext cx="135529" cy="4982"/>
      </dsp:txXfrm>
    </dsp:sp>
    <dsp:sp modelId="{D7864179-C76B-460B-A0D6-AF7CA56C6E23}">
      <dsp:nvSpPr>
        <dsp:cNvPr id="0" name=""/>
        <dsp:cNvSpPr/>
      </dsp:nvSpPr>
      <dsp:spPr>
        <a:xfrm>
          <a:off x="3382116" y="1799919"/>
          <a:ext cx="2166179" cy="129970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ENS/UNS</a:t>
          </a:r>
        </a:p>
      </dsp:txBody>
      <dsp:txXfrm>
        <a:off x="3382116" y="1799919"/>
        <a:ext cx="2166179" cy="1299707"/>
      </dsp:txXfrm>
    </dsp:sp>
    <dsp:sp modelId="{CE620D2E-3CF3-493C-A425-C0540C491277}">
      <dsp:nvSpPr>
        <dsp:cNvPr id="0" name=""/>
        <dsp:cNvSpPr/>
      </dsp:nvSpPr>
      <dsp:spPr>
        <a:xfrm>
          <a:off x="2882094" y="4201982"/>
          <a:ext cx="4676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7621" y="45720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03449" y="4245211"/>
        <a:ext cx="24911" cy="4982"/>
      </dsp:txXfrm>
    </dsp:sp>
    <dsp:sp modelId="{BA98DEF8-F569-43ED-AE10-44AC2C0F3EB5}">
      <dsp:nvSpPr>
        <dsp:cNvPr id="0" name=""/>
        <dsp:cNvSpPr/>
      </dsp:nvSpPr>
      <dsp:spPr>
        <a:xfrm>
          <a:off x="717715" y="3597848"/>
          <a:ext cx="2166179" cy="1299707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Traditional OSINT method to help </a:t>
          </a:r>
        </a:p>
      </dsp:txBody>
      <dsp:txXfrm>
        <a:off x="717715" y="3597848"/>
        <a:ext cx="2166179" cy="1299707"/>
      </dsp:txXfrm>
    </dsp:sp>
    <dsp:sp modelId="{3793621D-684C-4E6E-9039-1FE612DAC06F}">
      <dsp:nvSpPr>
        <dsp:cNvPr id="0" name=""/>
        <dsp:cNvSpPr/>
      </dsp:nvSpPr>
      <dsp:spPr>
        <a:xfrm>
          <a:off x="3382116" y="3597848"/>
          <a:ext cx="2166179" cy="129970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145" tIns="111417" rIns="106145" bIns="11141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Tool release</a:t>
          </a:r>
        </a:p>
      </dsp:txBody>
      <dsp:txXfrm>
        <a:off x="3382116" y="3597848"/>
        <a:ext cx="2166179" cy="12997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3026BD-2E9C-4FF3-93CE-5C071EF71358}">
      <dsp:nvSpPr>
        <dsp:cNvPr id="0" name=""/>
        <dsp:cNvSpPr/>
      </dsp:nvSpPr>
      <dsp:spPr>
        <a:xfrm>
          <a:off x="0" y="345798"/>
          <a:ext cx="6266011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312" tIns="374904" rIns="486312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Most popular – based on ETH blockchain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.eth TLD</a:t>
          </a:r>
        </a:p>
      </dsp:txBody>
      <dsp:txXfrm>
        <a:off x="0" y="345798"/>
        <a:ext cx="6266011" cy="1048950"/>
      </dsp:txXfrm>
    </dsp:sp>
    <dsp:sp modelId="{32AEB18C-FD88-4E00-A516-B47EFBE41C4C}">
      <dsp:nvSpPr>
        <dsp:cNvPr id="0" name=""/>
        <dsp:cNvSpPr/>
      </dsp:nvSpPr>
      <dsp:spPr>
        <a:xfrm>
          <a:off x="313300" y="80118"/>
          <a:ext cx="4386207" cy="5313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ENS Domains</a:t>
          </a:r>
        </a:p>
      </dsp:txBody>
      <dsp:txXfrm>
        <a:off x="339239" y="106057"/>
        <a:ext cx="4334329" cy="479482"/>
      </dsp:txXfrm>
    </dsp:sp>
    <dsp:sp modelId="{47620B75-377D-43A2-A28B-2A0C77D9EAF5}">
      <dsp:nvSpPr>
        <dsp:cNvPr id="0" name=""/>
        <dsp:cNvSpPr/>
      </dsp:nvSpPr>
      <dsp:spPr>
        <a:xfrm>
          <a:off x="0" y="1757628"/>
          <a:ext cx="6266011" cy="3061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-163190"/>
              <a:satOff val="-9432"/>
              <a:lumOff val="1294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312" tIns="374904" rIns="486312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.zil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.crypto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.coin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.wallet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.bitcoin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.888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.nft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.dao</a:t>
          </a:r>
        </a:p>
      </dsp:txBody>
      <dsp:txXfrm>
        <a:off x="0" y="1757628"/>
        <a:ext cx="6266011" cy="3061800"/>
      </dsp:txXfrm>
    </dsp:sp>
    <dsp:sp modelId="{757ED3C0-B7EB-444F-9A7C-06F454286F3A}">
      <dsp:nvSpPr>
        <dsp:cNvPr id="0" name=""/>
        <dsp:cNvSpPr/>
      </dsp:nvSpPr>
      <dsp:spPr>
        <a:xfrm>
          <a:off x="313300" y="1491948"/>
          <a:ext cx="4386207" cy="531360"/>
        </a:xfrm>
        <a:prstGeom prst="roundRect">
          <a:avLst/>
        </a:prstGeom>
        <a:gradFill rotWithShape="0">
          <a:gsLst>
            <a:gs pos="0">
              <a:schemeClr val="accent2">
                <a:hueOff val="-163190"/>
                <a:satOff val="-9432"/>
                <a:lumOff val="12941"/>
                <a:alphaOff val="0"/>
                <a:tint val="96000"/>
                <a:lumMod val="104000"/>
              </a:schemeClr>
            </a:gs>
            <a:gs pos="100000">
              <a:schemeClr val="accent2">
                <a:hueOff val="-163190"/>
                <a:satOff val="-9432"/>
                <a:lumOff val="12941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Unstoppable Domains TLD</a:t>
          </a:r>
        </a:p>
      </dsp:txBody>
      <dsp:txXfrm>
        <a:off x="339239" y="1517887"/>
        <a:ext cx="4334329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4/7/2022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jpe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investigations.notion.site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x26fUL_YB14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Relationship Id="rId9" Type="http://schemas.openxmlformats.org/officeDocument/2006/relationships/image" Target="../media/image4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steroids.xyz/#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What value does OSINT bring to the Web 3.0 space?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/>
              <a:t>Some tips and trick to help you live in it…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1C357B-5164-49B4-9CFB-D75E2B009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33" y="284408"/>
            <a:ext cx="11583533" cy="23825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A70682-B849-4BB5-9E51-7E71B76A7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864" y="6286469"/>
            <a:ext cx="3553321" cy="4382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237D19-68AC-4FB2-9E47-A10EF94C7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33" y="2828679"/>
            <a:ext cx="6134956" cy="32961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E55CAE-9A90-4C1A-8C0F-75E1338CD628}"/>
              </a:ext>
            </a:extLst>
          </p:cNvPr>
          <p:cNvSpPr txBox="1"/>
          <p:nvPr/>
        </p:nvSpPr>
        <p:spPr>
          <a:xfrm>
            <a:off x="8337101" y="5755457"/>
            <a:ext cx="39188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https://web3isgoinggreat.com</a:t>
            </a:r>
          </a:p>
        </p:txBody>
      </p:sp>
    </p:spTree>
    <p:extLst>
      <p:ext uri="{BB962C8B-B14F-4D97-AF65-F5344CB8AC3E}">
        <p14:creationId xmlns:p14="http://schemas.microsoft.com/office/powerpoint/2010/main" val="2939218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3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6AEA2CA-2C47-466C-A40A-B64A31B86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907204"/>
            <a:ext cx="10905066" cy="504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6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D114-B902-4A19-B061-98C38AFF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Web3 Related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E349C-818D-4818-8068-8BE25D14D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IPFS/IPNS</a:t>
            </a:r>
          </a:p>
          <a:p>
            <a:r>
              <a:rPr lang="en-US" dirty="0"/>
              <a:t>GraphQL</a:t>
            </a:r>
          </a:p>
          <a:p>
            <a:r>
              <a:rPr lang="en-US" dirty="0"/>
              <a:t>Infura.io</a:t>
            </a:r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68AB31-CCF4-44DC-8F77-4C0C62DD5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135" y="1990453"/>
            <a:ext cx="5306165" cy="38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91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2046E-9E6F-4D7F-86DD-DEBFC01CF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IPFS/IPNS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15210-F007-4E4C-BE66-6E7EE80DD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435587"/>
          </a:xfrm>
        </p:spPr>
        <p:txBody>
          <a:bodyPr>
            <a:normAutofit/>
          </a:bodyPr>
          <a:lstStyle/>
          <a:p>
            <a:r>
              <a:rPr lang="en-US" dirty="0"/>
              <a:t>Inter Planetary File System / Inter Planetary Name System</a:t>
            </a:r>
          </a:p>
          <a:p>
            <a:r>
              <a:rPr lang="en-US" dirty="0"/>
              <a:t>IPNS is mutable, IPFS is immutable.</a:t>
            </a:r>
          </a:p>
          <a:p>
            <a:r>
              <a:rPr lang="en-US" dirty="0"/>
              <a:t>Storage for images</a:t>
            </a:r>
          </a:p>
          <a:p>
            <a:pPr lvl="1"/>
            <a:r>
              <a:rPr lang="en-US" dirty="0"/>
              <a:t>Used for NFT projects or links as “pinned” or hosted images</a:t>
            </a:r>
          </a:p>
          <a:p>
            <a:pPr lvl="1"/>
            <a:r>
              <a:rPr lang="en-US" dirty="0"/>
              <a:t>Allows for content to resolve via browser over “gateways”</a:t>
            </a:r>
          </a:p>
          <a:p>
            <a:pPr lvl="1"/>
            <a:r>
              <a:rPr lang="en-US" dirty="0"/>
              <a:t>If you know about OnionShare, you have the basic idea of IPFS</a:t>
            </a:r>
          </a:p>
          <a:p>
            <a:pPr lvl="2"/>
            <a:r>
              <a:rPr lang="en-US" dirty="0"/>
              <a:t>If you don’t know…you host it on your local machine but if that machine is off, no more content..</a:t>
            </a:r>
          </a:p>
        </p:txBody>
      </p:sp>
    </p:spTree>
    <p:extLst>
      <p:ext uri="{BB962C8B-B14F-4D97-AF65-F5344CB8AC3E}">
        <p14:creationId xmlns:p14="http://schemas.microsoft.com/office/powerpoint/2010/main" val="218767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DD1E5-DFBC-48C3-8BFF-82D0D59C6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10"/>
            <a:ext cx="10353762" cy="1257300"/>
          </a:xfrm>
        </p:spPr>
        <p:txBody>
          <a:bodyPr/>
          <a:lstStyle/>
          <a:p>
            <a:r>
              <a:rPr lang="en-US" dirty="0"/>
              <a:t>IPFS == </a:t>
            </a:r>
            <a:r>
              <a:rPr lang="en-US" dirty="0" err="1"/>
              <a:t>Bittorrent</a:t>
            </a:r>
            <a:r>
              <a:rPr lang="en-US" dirty="0"/>
              <a:t> + Git + HTML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53BCE8D-753D-4F9B-8F23-5F76C1AFF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7825" y="1238250"/>
            <a:ext cx="5157311" cy="9334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BD533-061E-47C7-823A-7C9664385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35" y="1238250"/>
            <a:ext cx="6536156" cy="54673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9B9AAC-9C97-4ECC-B861-AF483C7AD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825" y="2338933"/>
            <a:ext cx="5157311" cy="25378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21683DB-B573-415F-8DAC-9374117CDD78}"/>
              </a:ext>
            </a:extLst>
          </p:cNvPr>
          <p:cNvSpPr txBox="1"/>
          <p:nvPr/>
        </p:nvSpPr>
        <p:spPr>
          <a:xfrm>
            <a:off x="7127107" y="4934664"/>
            <a:ext cx="4437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https://medium.com/wolverineblockchain/what-is-ipfs-b83277597da5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68F3E5-82D8-4558-8F2D-0342BC5B87BD}"/>
              </a:ext>
            </a:extLst>
          </p:cNvPr>
          <p:cNvSpPr/>
          <p:nvPr/>
        </p:nvSpPr>
        <p:spPr>
          <a:xfrm>
            <a:off x="1572426" y="1350236"/>
            <a:ext cx="1375873" cy="3674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8728B-4AE4-488E-BC94-48E25E23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10D5-591B-4227-8926-07FE9FA81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search IPFS</a:t>
            </a:r>
          </a:p>
          <a:p>
            <a:r>
              <a:rPr lang="en-US" dirty="0"/>
              <a:t>Used by many Blockchain project </a:t>
            </a:r>
          </a:p>
          <a:p>
            <a:pPr lvl="1"/>
            <a:r>
              <a:rPr lang="en-US" dirty="0"/>
              <a:t>The Graph - https://thegraph.com/docs/en/explorer/</a:t>
            </a:r>
          </a:p>
          <a:p>
            <a:r>
              <a:rPr lang="en-US" dirty="0"/>
              <a:t>Next generation API query. </a:t>
            </a:r>
          </a:p>
          <a:p>
            <a:pPr lvl="1"/>
            <a:r>
              <a:rPr lang="en-US" dirty="0"/>
              <a:t>Instead of REST API, this is a single query with specific data point that can be requested </a:t>
            </a:r>
          </a:p>
        </p:txBody>
      </p:sp>
    </p:spTree>
    <p:extLst>
      <p:ext uri="{BB962C8B-B14F-4D97-AF65-F5344CB8AC3E}">
        <p14:creationId xmlns:p14="http://schemas.microsoft.com/office/powerpoint/2010/main" val="700236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985434-5484-4F50-A0F3-593C9F457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28" y="242443"/>
            <a:ext cx="6069055" cy="58336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D8F0FF-8BB8-4707-81BC-EE85B9A6CAE6}"/>
              </a:ext>
            </a:extLst>
          </p:cNvPr>
          <p:cNvSpPr txBox="1"/>
          <p:nvPr/>
        </p:nvSpPr>
        <p:spPr>
          <a:xfrm>
            <a:off x="6413961" y="4160500"/>
            <a:ext cx="57780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https://www.forbes.com/sites/abrambrown/2022/03/01/parler-launches-nft-marketplace-with-new-trump-nfts/?sh=8c7f61613c43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6619AE-E191-4C3F-A3E7-9E36870DA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865" y="242443"/>
            <a:ext cx="4506307" cy="32409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F42561-73E7-4EE3-86EC-CCA8FE57D142}"/>
              </a:ext>
            </a:extLst>
          </p:cNvPr>
          <p:cNvSpPr txBox="1"/>
          <p:nvPr/>
        </p:nvSpPr>
        <p:spPr>
          <a:xfrm>
            <a:off x="8149009" y="3561264"/>
            <a:ext cx="3060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https://parler.com/deepredsky</a:t>
            </a:r>
          </a:p>
        </p:txBody>
      </p:sp>
    </p:spTree>
    <p:extLst>
      <p:ext uri="{BB962C8B-B14F-4D97-AF65-F5344CB8AC3E}">
        <p14:creationId xmlns:p14="http://schemas.microsoft.com/office/powerpoint/2010/main" val="2377390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1B1DF-C9B1-4503-B6EE-B883171C7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745" y="171450"/>
            <a:ext cx="9963755" cy="609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DeepRedSky</a:t>
            </a:r>
            <a:r>
              <a:rPr lang="en-US" dirty="0"/>
              <a:t> - GraphQL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D3D74E-384A-45D1-802D-B5FE0BE6F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69" y="705976"/>
            <a:ext cx="11773061" cy="58153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4AB51-203A-4E41-811C-8B42198ECFC1}"/>
              </a:ext>
            </a:extLst>
          </p:cNvPr>
          <p:cNvSpPr txBox="1"/>
          <p:nvPr/>
        </p:nvSpPr>
        <p:spPr>
          <a:xfrm>
            <a:off x="209469" y="5782692"/>
            <a:ext cx="3371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https://api.ideavate.co/v1/graphql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BB7D28-9110-457A-A65C-83E2199AC67B}"/>
              </a:ext>
            </a:extLst>
          </p:cNvPr>
          <p:cNvSpPr txBox="1"/>
          <p:nvPr/>
        </p:nvSpPr>
        <p:spPr>
          <a:xfrm>
            <a:off x="209469" y="6152023"/>
            <a:ext cx="3438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https://apis.guru/graphql-voyager/</a:t>
            </a:r>
          </a:p>
        </p:txBody>
      </p:sp>
    </p:spTree>
    <p:extLst>
      <p:ext uri="{BB962C8B-B14F-4D97-AF65-F5344CB8AC3E}">
        <p14:creationId xmlns:p14="http://schemas.microsoft.com/office/powerpoint/2010/main" val="3467100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E77B3-6EC1-459D-8453-F3938F083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Infura.io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74652-7662-4873-8714-590E4263E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1"/>
            <a:ext cx="10353762" cy="2609850"/>
          </a:xfrm>
        </p:spPr>
        <p:txBody>
          <a:bodyPr/>
          <a:lstStyle/>
          <a:p>
            <a:r>
              <a:rPr lang="en-US" dirty="0"/>
              <a:t>Informational layer for:</a:t>
            </a:r>
          </a:p>
          <a:p>
            <a:pPr lvl="1"/>
            <a:r>
              <a:rPr lang="en-US" dirty="0"/>
              <a:t>Ethereum –see Jeff’s talk</a:t>
            </a:r>
          </a:p>
          <a:p>
            <a:pPr lvl="1"/>
            <a:r>
              <a:rPr lang="en-US" dirty="0"/>
              <a:t>ETH layer 2 – See </a:t>
            </a:r>
            <a:r>
              <a:rPr lang="en-US" dirty="0" err="1"/>
              <a:t>Vitalik</a:t>
            </a:r>
            <a:endParaRPr lang="en-US" dirty="0"/>
          </a:p>
          <a:p>
            <a:pPr lvl="1"/>
            <a:r>
              <a:rPr lang="en-US" dirty="0"/>
              <a:t>IPFS – see previous slides</a:t>
            </a:r>
          </a:p>
          <a:p>
            <a:pPr lvl="1"/>
            <a:r>
              <a:rPr lang="en-US" dirty="0"/>
              <a:t>Filecoin – more storage blockchain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078A2-7054-46B7-A69E-388D5B900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7688" y="4395441"/>
            <a:ext cx="5249062" cy="2309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4B4C1A-2029-489C-88D4-6435C5FED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7688" y="2538296"/>
            <a:ext cx="5249062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33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DF10-3AF4-4F26-9D5D-DC1AF345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DAO/DEFI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EDD96-7C18-4BC2-B6D6-6B13A3C34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Decentralized Autonomous Organization</a:t>
            </a:r>
          </a:p>
          <a:p>
            <a:pPr lvl="1"/>
            <a:r>
              <a:rPr lang="en-US" dirty="0"/>
              <a:t>Twitter mob with wallets</a:t>
            </a:r>
          </a:p>
          <a:p>
            <a:pPr lvl="1"/>
            <a:r>
              <a:rPr lang="en-US" dirty="0"/>
              <a:t>Token holder are granted voting rights. More token more weight in voting…</a:t>
            </a:r>
          </a:p>
          <a:p>
            <a:pPr lvl="1"/>
            <a:r>
              <a:rPr lang="en-US" dirty="0"/>
              <a:t>Must express a wallet in the DAO – perfect for scraping…</a:t>
            </a:r>
          </a:p>
          <a:p>
            <a:r>
              <a:rPr lang="en-US" dirty="0"/>
              <a:t>Decentralized Finance</a:t>
            </a:r>
          </a:p>
          <a:p>
            <a:pPr lvl="1"/>
            <a:r>
              <a:rPr lang="en-US" dirty="0"/>
              <a:t>Internet banking with better APY than a saving account (sad but true)</a:t>
            </a:r>
          </a:p>
          <a:p>
            <a:pPr lvl="1"/>
            <a:r>
              <a:rPr lang="en-US" dirty="0"/>
              <a:t>Some of the projects are DAO, some are not – no regulations on conduct or investments</a:t>
            </a:r>
          </a:p>
          <a:p>
            <a:pPr lvl="1"/>
            <a:r>
              <a:rPr lang="en-US" dirty="0"/>
              <a:t>Some projects are anonymous – DYOR </a:t>
            </a:r>
          </a:p>
        </p:txBody>
      </p:sp>
    </p:spTree>
    <p:extLst>
      <p:ext uri="{BB962C8B-B14F-4D97-AF65-F5344CB8AC3E}">
        <p14:creationId xmlns:p14="http://schemas.microsoft.com/office/powerpoint/2010/main" val="3015062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07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4406537"/>
            <a:ext cx="9440034" cy="1088336"/>
          </a:xfrm>
        </p:spPr>
        <p:txBody>
          <a:bodyPr>
            <a:normAutofit/>
          </a:bodyPr>
          <a:lstStyle/>
          <a:p>
            <a:r>
              <a:rPr lang="en-US" sz="1600" dirty="0"/>
              <a:t>WHOAMI</a:t>
            </a:r>
            <a:br>
              <a:rPr lang="en-US" sz="1600" dirty="0"/>
            </a:br>
            <a:r>
              <a:rPr lang="en-US" sz="1600" dirty="0"/>
              <a:t>Michael James</a:t>
            </a:r>
            <a:br>
              <a:rPr lang="en-US" sz="1600" dirty="0"/>
            </a:br>
            <a:r>
              <a:rPr lang="en-US" sz="1600" dirty="0"/>
              <a:t>@ginsberg5150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494872"/>
            <a:ext cx="9440034" cy="6216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dirty="0"/>
              <a:t>OSINT Curious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QOMPLX</a:t>
            </a:r>
          </a:p>
          <a:p>
            <a:pPr>
              <a:lnSpc>
                <a:spcPct val="100000"/>
              </a:lnSpc>
            </a:pPr>
            <a:r>
              <a:rPr lang="en-US" sz="1400" dirty="0" err="1"/>
              <a:t>SecKC</a:t>
            </a:r>
            <a:endParaRPr lang="en-US" sz="1400" dirty="0"/>
          </a:p>
        </p:txBody>
      </p:sp>
      <p:pic>
        <p:nvPicPr>
          <p:cNvPr id="119" name="Picture 109">
            <a:extLst>
              <a:ext uri="{FF2B5EF4-FFF2-40B4-BE49-F238E27FC236}">
                <a16:creationId xmlns:a16="http://schemas.microsoft.com/office/drawing/2014/main" id="{2BFB581C-2142-4222-9A3B-905AD6C0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26B4AB-6A8B-4F49-BD11-FB2A7E911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7" y="820232"/>
            <a:ext cx="5130799" cy="2950209"/>
          </a:xfrm>
          <a:prstGeom prst="rect">
            <a:avLst/>
          </a:prstGeom>
        </p:spPr>
      </p:pic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9F50CB42-2459-4324-95ED-6936C456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60953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417733" y="852299"/>
            <a:ext cx="5130800" cy="288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99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37BFD0-8C61-4F0A-93B2-C0FE60274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03" r="27853"/>
          <a:stretch/>
        </p:blipFill>
        <p:spPr>
          <a:xfrm>
            <a:off x="-8622" y="10"/>
            <a:ext cx="6096000" cy="338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78E1E2-1209-4B06-9351-AD16483C4B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6" r="18171" b="1"/>
          <a:stretch/>
        </p:blipFill>
        <p:spPr>
          <a:xfrm>
            <a:off x="-10647" y="3429000"/>
            <a:ext cx="6096000" cy="342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A3C240-75DC-45AA-96D3-0B99E5F73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DAO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F81CA-C942-4A81-A780-0A70B201B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1800" dirty="0"/>
              <a:t>Curve.fi – DAO – </a:t>
            </a:r>
            <a:r>
              <a:rPr lang="en-US" sz="1800" dirty="0" err="1"/>
              <a:t>Stablecoin</a:t>
            </a:r>
            <a:r>
              <a:rPr lang="en-US" sz="1800" dirty="0"/>
              <a:t> trading platform – Somewhat DEFI as well</a:t>
            </a:r>
          </a:p>
          <a:p>
            <a:pPr lvl="1"/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Dune.xyz</a:t>
            </a:r>
            <a:endParaRPr lang="en-US" sz="1800" dirty="0"/>
          </a:p>
          <a:p>
            <a:pPr lvl="1"/>
            <a:r>
              <a:rPr lang="en-US" sz="1600" dirty="0"/>
              <a:t>Curator list of scraped projects with visual analytics </a:t>
            </a:r>
          </a:p>
          <a:p>
            <a:pPr lvl="1"/>
            <a:r>
              <a:rPr lang="en-US" sz="1600" dirty="0"/>
              <a:t>They Service NFT projects and DAO/DEFI</a:t>
            </a:r>
          </a:p>
        </p:txBody>
      </p:sp>
    </p:spTree>
    <p:extLst>
      <p:ext uri="{BB962C8B-B14F-4D97-AF65-F5344CB8AC3E}">
        <p14:creationId xmlns:p14="http://schemas.microsoft.com/office/powerpoint/2010/main" val="4141265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D3E3A-1FB9-4277-9415-1D9D9352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0402" y="101886"/>
            <a:ext cx="5441285" cy="23649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Decentralized Finance</a:t>
            </a:r>
          </a:p>
        </p:txBody>
      </p:sp>
      <p:pic>
        <p:nvPicPr>
          <p:cNvPr id="35" name="Picture 30">
            <a:extLst>
              <a:ext uri="{FF2B5EF4-FFF2-40B4-BE49-F238E27FC236}">
                <a16:creationId xmlns:a16="http://schemas.microsoft.com/office/drawing/2014/main" id="{BBFC95FA-585A-433A-8ECF-D85700125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B9F53E-D6B7-457E-B313-CCEFB2FEB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339" y="771163"/>
            <a:ext cx="3551912" cy="14932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7A31C5-3DA6-4AEA-A233-DB165A40CD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338" y="2779084"/>
            <a:ext cx="3551912" cy="12964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0693E1-C045-4714-8BE9-CFE81CA49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191" y="4465885"/>
            <a:ext cx="3290208" cy="17520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274A70-6BF2-4522-A7DE-8F18EEC80059}"/>
              </a:ext>
            </a:extLst>
          </p:cNvPr>
          <p:cNvSpPr txBox="1"/>
          <p:nvPr/>
        </p:nvSpPr>
        <p:spPr>
          <a:xfrm>
            <a:off x="3898232" y="2229653"/>
            <a:ext cx="7226000" cy="38277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23711B-8097-4ECB-8E25-EE6FB2E818C4}"/>
              </a:ext>
            </a:extLst>
          </p:cNvPr>
          <p:cNvSpPr/>
          <p:nvPr/>
        </p:nvSpPr>
        <p:spPr>
          <a:xfrm>
            <a:off x="931492" y="3204673"/>
            <a:ext cx="837487" cy="3760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E92B11-64F9-4D0F-B8E4-00A4A6D108FE}"/>
              </a:ext>
            </a:extLst>
          </p:cNvPr>
          <p:cNvSpPr txBox="1"/>
          <p:nvPr/>
        </p:nvSpPr>
        <p:spPr>
          <a:xfrm>
            <a:off x="4866330" y="6145792"/>
            <a:ext cx="61016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https://www.vice.com/en/article/epxakz/crypto-co-founder-revealed-to-be-infamous-fraudster-investors-shaken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855290F-AE76-473F-B040-C88BDDFCEE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6330" y="771163"/>
            <a:ext cx="6849431" cy="169568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207A441-FB29-4B36-B42F-B2F13741980D}"/>
              </a:ext>
            </a:extLst>
          </p:cNvPr>
          <p:cNvSpPr txBox="1"/>
          <p:nvPr/>
        </p:nvSpPr>
        <p:spPr>
          <a:xfrm>
            <a:off x="4849239" y="5341903"/>
            <a:ext cx="55339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https://investigations.notion.site</a:t>
            </a:r>
            <a:r>
              <a:rPr lang="en-US" dirty="0"/>
              <a:t> --- @zachxbt on twitter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6ED3D17-1995-47C5-B0F8-D6646B14F3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80207" y="2910458"/>
            <a:ext cx="4221676" cy="23301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51880C4-0C41-4D24-8620-D46AD65BDD09}"/>
              </a:ext>
            </a:extLst>
          </p:cNvPr>
          <p:cNvSpPr txBox="1"/>
          <p:nvPr/>
        </p:nvSpPr>
        <p:spPr>
          <a:xfrm>
            <a:off x="4849239" y="5738745"/>
            <a:ext cx="6101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https://twitter.com/danielesesta/status/1486591436233404421</a:t>
            </a:r>
          </a:p>
        </p:txBody>
      </p:sp>
    </p:spTree>
    <p:extLst>
      <p:ext uri="{BB962C8B-B14F-4D97-AF65-F5344CB8AC3E}">
        <p14:creationId xmlns:p14="http://schemas.microsoft.com/office/powerpoint/2010/main" val="2782230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385F975-4404-4237-86DB-4C018161D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3B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E6285-6D7E-42D2-8A66-CDA633FB9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CB5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4C04C5-C8BB-462B-B740-D381E8E32B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79" r="1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624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5453-4FFC-4A8D-AB03-F347D509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153" y="267768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Decentralized Social Media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05BCA7-5DDF-48EB-8D9A-BAB0F91ADA59}"/>
              </a:ext>
            </a:extLst>
          </p:cNvPr>
          <p:cNvSpPr txBox="1"/>
          <p:nvPr/>
        </p:nvSpPr>
        <p:spPr>
          <a:xfrm>
            <a:off x="847830" y="1305341"/>
            <a:ext cx="1024640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LBRY – </a:t>
            </a: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Youtube</a:t>
            </a: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 clone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KARMA -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Dtube</a:t>
            </a:r>
            <a:endParaRPr lang="en-US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u="sng" dirty="0" err="1">
                <a:solidFill>
                  <a:schemeClr val="tx2"/>
                </a:solidFill>
                <a:latin typeface="+mj-lt"/>
              </a:rPr>
              <a:t>Steemit</a:t>
            </a:r>
            <a:r>
              <a:rPr lang="en-US" u="sng" dirty="0">
                <a:solidFill>
                  <a:schemeClr val="tx2"/>
                </a:solidFill>
                <a:latin typeface="+mj-lt"/>
              </a:rPr>
              <a:t> – Might be dead?</a:t>
            </a:r>
            <a:endParaRPr lang="en-US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u="sng" dirty="0" err="1">
                <a:solidFill>
                  <a:schemeClr val="tx2"/>
                </a:solidFill>
                <a:latin typeface="+mj-lt"/>
              </a:rPr>
              <a:t>Uptrennd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Indorse – LinkedIn of Blockchain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Minds – </a:t>
            </a: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Mirco</a:t>
            </a: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 Blog spot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Peepeth</a:t>
            </a: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 -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Twetch</a:t>
            </a: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 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Hive Blog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Trybe</a:t>
            </a: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 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u="sng" dirty="0" err="1">
                <a:solidFill>
                  <a:schemeClr val="tx2"/>
                </a:solidFill>
                <a:latin typeface="+mj-lt"/>
              </a:rPr>
              <a:t>S</a:t>
            </a: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apien.network</a:t>
            </a:r>
            <a:endParaRPr lang="en-US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 err="1">
                <a:solidFill>
                  <a:schemeClr val="tx2"/>
                </a:solidFill>
                <a:effectLst/>
                <a:latin typeface="+mj-lt"/>
              </a:rPr>
              <a:t>Aether</a:t>
            </a:r>
            <a:endParaRPr lang="en-US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0" u="sng" dirty="0">
                <a:solidFill>
                  <a:schemeClr val="tx2"/>
                </a:solidFill>
                <a:effectLst/>
                <a:latin typeface="+mj-lt"/>
              </a:rPr>
              <a:t>Mastodon – not blockchain but P2P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3084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CCB5A-71B8-41F1-A6E7-40C9FBF3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3600" dirty="0"/>
              <a:t>ENS/UNS</a:t>
            </a:r>
            <a:br>
              <a:rPr lang="en-US" sz="3600" dirty="0"/>
            </a:br>
            <a:r>
              <a:rPr lang="en-US" sz="1600" dirty="0"/>
              <a:t>see guide in GitHub for detailed browser setting…</a:t>
            </a:r>
            <a:endParaRPr lang="en-US" sz="3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0097F4-9697-E464-1EA7-ED377B2934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2121985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097176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ime compass on hand">
            <a:extLst>
              <a:ext uri="{FF2B5EF4-FFF2-40B4-BE49-F238E27FC236}">
                <a16:creationId xmlns:a16="http://schemas.microsoft.com/office/drawing/2014/main" id="{E51E1808-E97B-EFF5-6E4C-E086F17FE6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381E53-0F30-423F-850F-1E3201A9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1769540"/>
            <a:ext cx="9440034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Using OSINT to assist with Web3 investigations</a:t>
            </a:r>
          </a:p>
        </p:txBody>
      </p:sp>
    </p:spTree>
    <p:extLst>
      <p:ext uri="{BB962C8B-B14F-4D97-AF65-F5344CB8AC3E}">
        <p14:creationId xmlns:p14="http://schemas.microsoft.com/office/powerpoint/2010/main" val="33205111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5453-4FFC-4A8D-AB03-F347D509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OSINT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F2A97-CF77-402C-BFB7-33ED209DB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Welcome to </a:t>
            </a:r>
            <a:r>
              <a:rPr lang="en-US" dirty="0" err="1"/>
              <a:t>CryptoLand</a:t>
            </a:r>
            <a:r>
              <a:rPr lang="en-US" dirty="0"/>
              <a:t> (Real project)</a:t>
            </a:r>
          </a:p>
          <a:p>
            <a:pPr lvl="1"/>
            <a:r>
              <a:rPr lang="en-US" dirty="0"/>
              <a:t>Cryptoland.is </a:t>
            </a:r>
          </a:p>
          <a:p>
            <a:pPr lvl="1"/>
            <a:r>
              <a:rPr lang="en-US" dirty="0"/>
              <a:t>Very scary “Vision </a:t>
            </a:r>
            <a:r>
              <a:rPr lang="en-US" dirty="0">
                <a:hlinkClick r:id="rId2"/>
              </a:rPr>
              <a:t>Video</a:t>
            </a:r>
            <a:r>
              <a:rPr lang="en-US" dirty="0"/>
              <a:t>” (The mascot is named Connie…like Con-you-out-of-money?)</a:t>
            </a:r>
          </a:p>
          <a:p>
            <a:pPr lvl="2"/>
            <a:r>
              <a:rPr lang="en-US" dirty="0"/>
              <a:t>API Access to the wallet and the external site. </a:t>
            </a:r>
          </a:p>
          <a:p>
            <a:pPr lvl="2"/>
            <a:r>
              <a:rPr lang="en-US" dirty="0"/>
              <a:t>Little more digging and we find the XML site map for the project</a:t>
            </a:r>
          </a:p>
          <a:p>
            <a:pPr lvl="2"/>
            <a:r>
              <a:rPr lang="en-US" dirty="0"/>
              <a:t>This leads us to a Google Storage Space that allows us to see all 10000 NFT images (no traits or metadata but you can right click all you want….)</a:t>
            </a:r>
          </a:p>
          <a:p>
            <a:pPr lvl="1"/>
            <a:r>
              <a:rPr lang="en-US" dirty="0"/>
              <a:t>Let check this out.</a:t>
            </a:r>
          </a:p>
        </p:txBody>
      </p:sp>
    </p:spTree>
    <p:extLst>
      <p:ext uri="{BB962C8B-B14F-4D97-AF65-F5344CB8AC3E}">
        <p14:creationId xmlns:p14="http://schemas.microsoft.com/office/powerpoint/2010/main" val="3876495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C18316-6E1D-444C-9BD5-04226A1DA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231" y="126016"/>
            <a:ext cx="10535962" cy="28719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29CD4C-54AE-4EFE-9D4B-E8715B41DABC}"/>
              </a:ext>
            </a:extLst>
          </p:cNvPr>
          <p:cNvSpPr txBox="1"/>
          <p:nvPr/>
        </p:nvSpPr>
        <p:spPr>
          <a:xfrm>
            <a:off x="6471831" y="2114502"/>
            <a:ext cx="462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/>
              <a:t>https://api.cryptoland.is/v1/website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C9E5E6-B4E3-417F-BAE2-496A4F081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31" y="2997916"/>
            <a:ext cx="5458985" cy="34363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789D28-043E-4E77-B07C-11977A26A9B7}"/>
              </a:ext>
            </a:extLst>
          </p:cNvPr>
          <p:cNvSpPr txBox="1"/>
          <p:nvPr/>
        </p:nvSpPr>
        <p:spPr>
          <a:xfrm>
            <a:off x="147231" y="2628584"/>
            <a:ext cx="4295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/>
              <a:t>https://storage.googleapis.com/cryptoland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E72DE4-EE52-42D0-89E1-755B1B245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219" y="2628584"/>
            <a:ext cx="4105550" cy="41106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0E87511-7BCB-48DC-BD68-75B1F976B4BB}"/>
              </a:ext>
            </a:extLst>
          </p:cNvPr>
          <p:cNvSpPr txBox="1"/>
          <p:nvPr/>
        </p:nvSpPr>
        <p:spPr>
          <a:xfrm>
            <a:off x="3640509" y="6434249"/>
            <a:ext cx="613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u="sng" dirty="0"/>
              <a:t>https://storage.googleapis.com/cryptoland/light/9004.jpg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6B158A-4C54-4215-A736-B465EAAC4D69}"/>
              </a:ext>
            </a:extLst>
          </p:cNvPr>
          <p:cNvSpPr/>
          <p:nvPr/>
        </p:nvSpPr>
        <p:spPr>
          <a:xfrm>
            <a:off x="3153398" y="1828800"/>
            <a:ext cx="4625856" cy="2857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600BA5-3F59-46A7-989B-65F0CCFCAF8D}"/>
              </a:ext>
            </a:extLst>
          </p:cNvPr>
          <p:cNvSpPr/>
          <p:nvPr/>
        </p:nvSpPr>
        <p:spPr>
          <a:xfrm>
            <a:off x="6383708" y="2213361"/>
            <a:ext cx="3794333" cy="2857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EA920D-98F3-4EBC-A24C-F7BBA84B87DD}"/>
              </a:ext>
            </a:extLst>
          </p:cNvPr>
          <p:cNvSpPr/>
          <p:nvPr/>
        </p:nvSpPr>
        <p:spPr>
          <a:xfrm>
            <a:off x="3640509" y="6434249"/>
            <a:ext cx="4295602" cy="3049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85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5453-4FFC-4A8D-AB03-F347D509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OSINT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F2A97-CF77-402C-BFB7-33ED209DB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 domains tracking</a:t>
            </a:r>
          </a:p>
          <a:p>
            <a:pPr lvl="1"/>
            <a:r>
              <a:rPr lang="en-US" dirty="0"/>
              <a:t>Random domains – </a:t>
            </a:r>
            <a:r>
              <a:rPr lang="en-US" dirty="0" err="1"/>
              <a:t>locating.eth</a:t>
            </a:r>
            <a:endParaRPr lang="en-US" dirty="0"/>
          </a:p>
          <a:p>
            <a:pPr lvl="1"/>
            <a:r>
              <a:rPr lang="en-US" dirty="0"/>
              <a:t>What information can we get from Traditional OSINT sources?</a:t>
            </a:r>
          </a:p>
          <a:p>
            <a:pPr lvl="2"/>
            <a:r>
              <a:rPr lang="en-US" dirty="0"/>
              <a:t>This is a very brief demonstration </a:t>
            </a:r>
          </a:p>
          <a:p>
            <a:pPr lvl="1"/>
            <a:r>
              <a:rPr lang="en-US" dirty="0"/>
              <a:t>Let check this out.</a:t>
            </a:r>
          </a:p>
        </p:txBody>
      </p:sp>
    </p:spTree>
    <p:extLst>
      <p:ext uri="{BB962C8B-B14F-4D97-AF65-F5344CB8AC3E}">
        <p14:creationId xmlns:p14="http://schemas.microsoft.com/office/powerpoint/2010/main" val="21150510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2C01F31-BB79-4DC5-B516-C48B9998B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67" y="212366"/>
            <a:ext cx="4126808" cy="21353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F86E22-94E0-438F-A168-90C633B7C8A6}"/>
              </a:ext>
            </a:extLst>
          </p:cNvPr>
          <p:cNvSpPr/>
          <p:nvPr/>
        </p:nvSpPr>
        <p:spPr>
          <a:xfrm>
            <a:off x="1298960" y="1692067"/>
            <a:ext cx="1119500" cy="3589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5EA213-B685-488B-AF2F-A9D39E40D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543" y="223433"/>
            <a:ext cx="7180118" cy="16480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461BB3-7CDF-4EC4-BFD1-764D9E7D2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46" y="5784247"/>
            <a:ext cx="11279174" cy="104789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8BDD197-8F34-4902-A03C-2EC646BDC82B}"/>
              </a:ext>
            </a:extLst>
          </p:cNvPr>
          <p:cNvSpPr/>
          <p:nvPr/>
        </p:nvSpPr>
        <p:spPr>
          <a:xfrm>
            <a:off x="192746" y="5782123"/>
            <a:ext cx="5843433" cy="3631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0A3B5-81FA-4C59-BC88-F5CB4D481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6670" y="2625446"/>
            <a:ext cx="6811326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4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D029F-4647-4EC2-AF1F-4651E2E65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anchor="b">
            <a:normAutofit/>
          </a:bodyPr>
          <a:lstStyle/>
          <a:p>
            <a:pPr algn="l"/>
            <a:r>
              <a:rPr lang="en-US" sz="2400"/>
              <a:t>What is Web 3.0?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B8AF4-D177-4775-8CBC-96A25B2D2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905" y="2147862"/>
            <a:ext cx="3405573" cy="3499563"/>
          </a:xfrm>
        </p:spPr>
        <p:txBody>
          <a:bodyPr anchor="t">
            <a:normAutofit/>
          </a:bodyPr>
          <a:lstStyle/>
          <a:p>
            <a:r>
              <a:rPr lang="en-US" sz="1600"/>
              <a:t>Semantic Web</a:t>
            </a:r>
          </a:p>
          <a:p>
            <a:r>
              <a:rPr lang="en-US" sz="1600"/>
              <a:t>Automation Web</a:t>
            </a:r>
          </a:p>
          <a:p>
            <a:r>
              <a:rPr lang="en-US" sz="1600"/>
              <a:t>Fair amount of pain…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E642F8-A439-4DFC-82A1-B7D45064E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351" y="1947487"/>
            <a:ext cx="6161183" cy="297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3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581C9D-8213-4539-8708-BB38AD6AC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37" y="133881"/>
            <a:ext cx="2666807" cy="2205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FD43ED-50FD-448C-BDC8-6734B7F04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9" y="3091411"/>
            <a:ext cx="3540004" cy="19229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E05541-DFB4-4CCB-AE5A-3E2F74734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3955" y="1198684"/>
            <a:ext cx="2215567" cy="1892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65F7F-FAB4-49B9-A9C6-8DF2EBF4C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26" y="5116333"/>
            <a:ext cx="4281459" cy="16077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B4D41E-8C16-4063-8708-BD30C185C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0369" y="133881"/>
            <a:ext cx="3142494" cy="2882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AE541C-3B45-4C4D-9CF8-FE20DF4058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9110" y="2264052"/>
            <a:ext cx="4223753" cy="30351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D1600E-637D-4639-A795-743751CCFE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2158" y="4664687"/>
            <a:ext cx="3284864" cy="216721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904C24-1770-456F-AE1E-43325D20F1A2}"/>
              </a:ext>
            </a:extLst>
          </p:cNvPr>
          <p:cNvCxnSpPr/>
          <p:nvPr/>
        </p:nvCxnSpPr>
        <p:spPr>
          <a:xfrm flipH="1">
            <a:off x="5981700" y="133881"/>
            <a:ext cx="409575" cy="659023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9344744-1404-42F7-8005-57F5473BFE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43955" y="1083850"/>
            <a:ext cx="6811326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3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5453-4FFC-4A8D-AB03-F347D509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OSINT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F2A97-CF77-402C-BFB7-33ED209DB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1"/>
            <a:ext cx="10353762" cy="2085352"/>
          </a:xfrm>
        </p:spPr>
        <p:txBody>
          <a:bodyPr/>
          <a:lstStyle/>
          <a:p>
            <a:r>
              <a:rPr lang="en-US" dirty="0" err="1"/>
              <a:t>FlyFish</a:t>
            </a:r>
            <a:r>
              <a:rPr lang="en-US" dirty="0"/>
              <a:t> Club</a:t>
            </a:r>
          </a:p>
          <a:p>
            <a:pPr lvl="1"/>
            <a:r>
              <a:rPr lang="en-US" dirty="0"/>
              <a:t>Who owns or is invested in the start up? </a:t>
            </a:r>
          </a:p>
          <a:p>
            <a:pPr lvl="1"/>
            <a:r>
              <a:rPr lang="en-US" dirty="0"/>
              <a:t>What can we learn about the club/token holders?  </a:t>
            </a:r>
          </a:p>
          <a:p>
            <a:pPr lvl="1"/>
            <a:r>
              <a:rPr lang="en-US" dirty="0"/>
              <a:t>What other details can a real investigation reveal?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3778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0DACFED-DFD9-4C03-9E95-FF6D8E63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15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CA5141-8120-4ADA-BCF1-3A4449FE6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157" y="482600"/>
            <a:ext cx="11240496" cy="589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484EB5C-59BB-4E2D-A4FA-967310A1F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66" y="1519475"/>
            <a:ext cx="6548051" cy="381423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5EC763B-3E8D-45A9-8FED-D19D162916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652850" y="1005187"/>
            <a:ext cx="3749260" cy="20620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DDAD8-9E15-4382-987B-4DAA82BA1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8944" y="3994046"/>
            <a:ext cx="3749260" cy="16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9377E21-1CA4-4214-9B93-46400A55A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6" y="916933"/>
            <a:ext cx="4225576" cy="919062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8"/>
            <a:ext cx="7566298" cy="7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89B37F3-721E-4809-A50E-9EE306404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6483" y="0"/>
            <a:ext cx="73152" cy="2788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B2A379-263F-48EE-8C58-D027164A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092" y="568220"/>
            <a:ext cx="2416551" cy="17519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A7865F-77C6-40E9-A373-7467BBED2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906" y="3567505"/>
            <a:ext cx="2414016" cy="226314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F32C1A4-2AC7-48CB-9AB7-B80470C0F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3627" y="2779776"/>
            <a:ext cx="73152" cy="40782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A9E264-1900-4AFF-B34F-EAB271C39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9389" y="3643589"/>
            <a:ext cx="3671254" cy="2110971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781A0A-DB48-462A-A218-6770DF7B8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3268" y="921297"/>
            <a:ext cx="3567362" cy="2113661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731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C953F0A-E32C-4E3A-9035-CD51998AAF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3007" y="4555156"/>
            <a:ext cx="3567362" cy="146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0695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5453-4FFC-4A8D-AB03-F347D509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 release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A360EA-B9AE-4B44-865C-D7C26C955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 domain script </a:t>
            </a:r>
          </a:p>
          <a:p>
            <a:pPr lvl="1"/>
            <a:r>
              <a:rPr lang="en-US" dirty="0"/>
              <a:t>The script will resolve the Owners wallet address</a:t>
            </a:r>
          </a:p>
          <a:p>
            <a:pPr lvl="1"/>
            <a:r>
              <a:rPr lang="en-US" dirty="0"/>
              <a:t>The script will check for TEXT records information</a:t>
            </a:r>
          </a:p>
          <a:p>
            <a:pPr lvl="2"/>
            <a:r>
              <a:rPr lang="en-US" dirty="0"/>
              <a:t>This can include Discord, Twitter, URL, Avatar information, and email details</a:t>
            </a:r>
          </a:p>
          <a:p>
            <a:pPr lvl="1"/>
            <a:r>
              <a:rPr lang="en-US" dirty="0"/>
              <a:t>It will also resolve the “metadata” for the NFT domains</a:t>
            </a:r>
          </a:p>
          <a:p>
            <a:pPr lvl="2"/>
            <a:r>
              <a:rPr lang="en-US" dirty="0"/>
              <a:t>Registration Date</a:t>
            </a:r>
          </a:p>
          <a:p>
            <a:pPr lvl="2"/>
            <a:r>
              <a:rPr lang="en-US" dirty="0"/>
              <a:t>Expiration Date</a:t>
            </a:r>
          </a:p>
          <a:p>
            <a:pPr lvl="1"/>
            <a:r>
              <a:rPr lang="en-US" dirty="0"/>
              <a:t>It will save all of it to a file for more fun later on….</a:t>
            </a:r>
          </a:p>
        </p:txBody>
      </p:sp>
    </p:spTree>
    <p:extLst>
      <p:ext uri="{BB962C8B-B14F-4D97-AF65-F5344CB8AC3E}">
        <p14:creationId xmlns:p14="http://schemas.microsoft.com/office/powerpoint/2010/main" val="3421708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3F957-7848-4347-BD87-D554BE30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Release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D6D7A-C89A-4E32-9776-E5D3AA162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 do all this manually?  -- Yes…but what fun is that? </a:t>
            </a:r>
          </a:p>
          <a:p>
            <a:r>
              <a:rPr lang="en-US" dirty="0"/>
              <a:t>Where can you find this information manually? </a:t>
            </a:r>
          </a:p>
          <a:p>
            <a:pPr lvl="1"/>
            <a:r>
              <a:rPr lang="en-US" dirty="0"/>
              <a:t>OpenSea – basic info with transaction records</a:t>
            </a:r>
          </a:p>
          <a:p>
            <a:pPr lvl="1"/>
            <a:r>
              <a:rPr lang="en-US" dirty="0"/>
              <a:t>EtherScan – more detailed record with transactions, other .eth domains and Text record</a:t>
            </a:r>
          </a:p>
          <a:p>
            <a:pPr lvl="1"/>
            <a:r>
              <a:rPr lang="en-US" dirty="0"/>
              <a:t>Blockchain nodes – everyone is gathering the information from the chains. Its all </a:t>
            </a:r>
            <a:r>
              <a:rPr lang="en-US" dirty="0" err="1"/>
              <a:t>api</a:t>
            </a:r>
            <a:r>
              <a:rPr lang="en-US" dirty="0"/>
              <a:t> calls. Everything old is new again….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34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7086-30F7-438B-BBFB-6DD4276FF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5603BC-558F-42CC-8D52-793F4FF86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2070" y="180824"/>
            <a:ext cx="5781676" cy="400184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A99589-47F9-4AD0-A051-EB2D18776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76682"/>
            <a:ext cx="12157729" cy="22860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BD2800-F10B-49FE-9A1E-35B9BCA14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44" y="2400158"/>
            <a:ext cx="4858428" cy="15432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817FB9-A90D-4E30-B267-28073F345B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820" y="400759"/>
            <a:ext cx="5248275" cy="16749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372D83D-E3D6-4F01-86A6-9C6F59AAEBB2}"/>
              </a:ext>
            </a:extLst>
          </p:cNvPr>
          <p:cNvSpPr/>
          <p:nvPr/>
        </p:nvSpPr>
        <p:spPr>
          <a:xfrm>
            <a:off x="8990176" y="2811566"/>
            <a:ext cx="1358781" cy="3503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81E90B-3893-49C8-8C4F-EB33E5F7B33F}"/>
              </a:ext>
            </a:extLst>
          </p:cNvPr>
          <p:cNvSpPr/>
          <p:nvPr/>
        </p:nvSpPr>
        <p:spPr>
          <a:xfrm>
            <a:off x="1843043" y="4905286"/>
            <a:ext cx="900157" cy="3161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9DF8D3-01C7-464C-AE4B-EE041A165D51}"/>
              </a:ext>
            </a:extLst>
          </p:cNvPr>
          <p:cNvSpPr/>
          <p:nvPr/>
        </p:nvSpPr>
        <p:spPr>
          <a:xfrm>
            <a:off x="7161376" y="4905286"/>
            <a:ext cx="589660" cy="3161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776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4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E9216A7-5158-4E0E-B86F-1E63521D4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1370669"/>
            <a:ext cx="10905066" cy="41166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E21140-F7FE-4901-8F4C-D00758A8A30F}"/>
              </a:ext>
            </a:extLst>
          </p:cNvPr>
          <p:cNvSpPr/>
          <p:nvPr/>
        </p:nvSpPr>
        <p:spPr>
          <a:xfrm>
            <a:off x="5982056" y="2922662"/>
            <a:ext cx="948583" cy="2649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F3B040-0D8E-465C-B5D9-C34A10FAC0B9}"/>
              </a:ext>
            </a:extLst>
          </p:cNvPr>
          <p:cNvSpPr/>
          <p:nvPr/>
        </p:nvSpPr>
        <p:spPr>
          <a:xfrm>
            <a:off x="777667" y="1370669"/>
            <a:ext cx="991312" cy="2615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D97167-FA37-4835-ABC1-93F6CB21B19F}"/>
              </a:ext>
            </a:extLst>
          </p:cNvPr>
          <p:cNvSpPr/>
          <p:nvPr/>
        </p:nvSpPr>
        <p:spPr>
          <a:xfrm>
            <a:off x="3486684" y="2213361"/>
            <a:ext cx="2683380" cy="2649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042B42-5EFB-4FCC-865F-B203197EB8B9}"/>
              </a:ext>
            </a:extLst>
          </p:cNvPr>
          <p:cNvSpPr/>
          <p:nvPr/>
        </p:nvSpPr>
        <p:spPr>
          <a:xfrm>
            <a:off x="3486684" y="4153256"/>
            <a:ext cx="5050565" cy="863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9C72A5-116E-4AC4-B193-22D541F9BD50}"/>
              </a:ext>
            </a:extLst>
          </p:cNvPr>
          <p:cNvCxnSpPr/>
          <p:nvPr/>
        </p:nvCxnSpPr>
        <p:spPr>
          <a:xfrm>
            <a:off x="880217" y="4307080"/>
            <a:ext cx="8887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2129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4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488BC82-E9B0-4A77-A12C-119691F5C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1193462"/>
            <a:ext cx="10905066" cy="44710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D1E7DA-8F87-4899-930D-8729239EB5C8}"/>
              </a:ext>
            </a:extLst>
          </p:cNvPr>
          <p:cNvSpPr/>
          <p:nvPr/>
        </p:nvSpPr>
        <p:spPr>
          <a:xfrm>
            <a:off x="733425" y="1209675"/>
            <a:ext cx="3257550" cy="2952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867681-1BC0-4796-A47E-B67C62ED5323}"/>
              </a:ext>
            </a:extLst>
          </p:cNvPr>
          <p:cNvSpPr/>
          <p:nvPr/>
        </p:nvSpPr>
        <p:spPr>
          <a:xfrm>
            <a:off x="3409772" y="1985010"/>
            <a:ext cx="2686228" cy="6812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AB0B28-C6A5-489D-9DE4-E14F5FE10957}"/>
              </a:ext>
            </a:extLst>
          </p:cNvPr>
          <p:cNvSpPr/>
          <p:nvPr/>
        </p:nvSpPr>
        <p:spPr>
          <a:xfrm>
            <a:off x="905854" y="4443813"/>
            <a:ext cx="1110953" cy="5725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354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E4EA4-B437-453E-A3F6-AEB3AF4A4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B2028-E6FE-4623-A15B-6491D264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areas of research:</a:t>
            </a:r>
          </a:p>
          <a:p>
            <a:pPr lvl="1"/>
            <a:r>
              <a:rPr lang="en-US" dirty="0"/>
              <a:t>Other specific chains that we can gather details from</a:t>
            </a:r>
          </a:p>
          <a:p>
            <a:pPr lvl="1"/>
            <a:r>
              <a:rPr lang="en-US" dirty="0"/>
              <a:t>NFT Gaming</a:t>
            </a:r>
          </a:p>
          <a:p>
            <a:pPr lvl="2"/>
            <a:r>
              <a:rPr lang="en-US" dirty="0"/>
              <a:t>User enumeration</a:t>
            </a:r>
          </a:p>
          <a:p>
            <a:pPr lvl="2"/>
            <a:r>
              <a:rPr lang="en-US" dirty="0"/>
              <a:t>Information collection</a:t>
            </a:r>
          </a:p>
          <a:p>
            <a:pPr lvl="1"/>
            <a:r>
              <a:rPr lang="en-US" dirty="0"/>
              <a:t>Metaverse and VR/AR</a:t>
            </a:r>
          </a:p>
          <a:p>
            <a:pPr lvl="2"/>
            <a:r>
              <a:rPr lang="en-US" dirty="0"/>
              <a:t>Existing VR and new companies</a:t>
            </a:r>
          </a:p>
          <a:p>
            <a:pPr lvl="2"/>
            <a:r>
              <a:rPr lang="en-US" dirty="0"/>
              <a:t>What can we learn from that landscape?</a:t>
            </a:r>
          </a:p>
        </p:txBody>
      </p:sp>
    </p:spTree>
    <p:extLst>
      <p:ext uri="{BB962C8B-B14F-4D97-AF65-F5344CB8AC3E}">
        <p14:creationId xmlns:p14="http://schemas.microsoft.com/office/powerpoint/2010/main" val="2687021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702B083-54F7-41CA-9C6D-B87D35683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B0A114-8D9B-4E1E-BF67-E9719CA3D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09599"/>
            <a:ext cx="2799465" cy="527367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What we will go over in this talk…</a:t>
            </a:r>
            <a:endParaRPr lang="en-US"/>
          </a:p>
        </p:txBody>
      </p:sp>
      <p:sp useBgFill="1">
        <p:nvSpPr>
          <p:cNvPr id="14" name="Freeform: Shape 10">
            <a:extLst>
              <a:ext uri="{FF2B5EF4-FFF2-40B4-BE49-F238E27FC236}">
                <a16:creationId xmlns:a16="http://schemas.microsoft.com/office/drawing/2014/main" id="{92AA17E1-8D32-49FA-8C33-D57631B4E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83806" y="-2"/>
            <a:ext cx="8108194" cy="6858002"/>
          </a:xfrm>
          <a:custGeom>
            <a:avLst/>
            <a:gdLst>
              <a:gd name="connsiteX0" fmla="*/ 4629960 w 8108194"/>
              <a:gd name="connsiteY0" fmla="*/ 0 h 6858002"/>
              <a:gd name="connsiteX1" fmla="*/ 0 w 8108194"/>
              <a:gd name="connsiteY1" fmla="*/ 0 h 6858002"/>
              <a:gd name="connsiteX2" fmla="*/ 0 w 8108194"/>
              <a:gd name="connsiteY2" fmla="*/ 6858002 h 6858002"/>
              <a:gd name="connsiteX3" fmla="*/ 1406984 w 8108194"/>
              <a:gd name="connsiteY3" fmla="*/ 6858002 h 6858002"/>
              <a:gd name="connsiteX4" fmla="*/ 4629960 w 8108194"/>
              <a:gd name="connsiteY4" fmla="*/ 6858002 h 6858002"/>
              <a:gd name="connsiteX5" fmla="*/ 7761129 w 8108194"/>
              <a:gd name="connsiteY5" fmla="*/ 6858002 h 6858002"/>
              <a:gd name="connsiteX6" fmla="*/ 7795626 w 8108194"/>
              <a:gd name="connsiteY6" fmla="*/ 6702327 h 6858002"/>
              <a:gd name="connsiteX7" fmla="*/ 7828504 w 8108194"/>
              <a:gd name="connsiteY7" fmla="*/ 6547336 h 6858002"/>
              <a:gd name="connsiteX8" fmla="*/ 7860686 w 8108194"/>
              <a:gd name="connsiteY8" fmla="*/ 6391660 h 6858002"/>
              <a:gd name="connsiteX9" fmla="*/ 7888239 w 8108194"/>
              <a:gd name="connsiteY9" fmla="*/ 6235297 h 6858002"/>
              <a:gd name="connsiteX10" fmla="*/ 7916023 w 8108194"/>
              <a:gd name="connsiteY10" fmla="*/ 6079621 h 6858002"/>
              <a:gd name="connsiteX11" fmla="*/ 7941955 w 8108194"/>
              <a:gd name="connsiteY11" fmla="*/ 5923258 h 6858002"/>
              <a:gd name="connsiteX12" fmla="*/ 7964181 w 8108194"/>
              <a:gd name="connsiteY12" fmla="*/ 5768953 h 6858002"/>
              <a:gd name="connsiteX13" fmla="*/ 7985250 w 8108194"/>
              <a:gd name="connsiteY13" fmla="*/ 5612591 h 6858002"/>
              <a:gd name="connsiteX14" fmla="*/ 8004468 w 8108194"/>
              <a:gd name="connsiteY14" fmla="*/ 5456914 h 6858002"/>
              <a:gd name="connsiteX15" fmla="*/ 8021137 w 8108194"/>
              <a:gd name="connsiteY15" fmla="*/ 5303981 h 6858002"/>
              <a:gd name="connsiteX16" fmla="*/ 8037808 w 8108194"/>
              <a:gd name="connsiteY16" fmla="*/ 5148990 h 6858002"/>
              <a:gd name="connsiteX17" fmla="*/ 8051700 w 8108194"/>
              <a:gd name="connsiteY17" fmla="*/ 4996057 h 6858002"/>
              <a:gd name="connsiteX18" fmla="*/ 8062581 w 8108194"/>
              <a:gd name="connsiteY18" fmla="*/ 4843123 h 6858002"/>
              <a:gd name="connsiteX19" fmla="*/ 8073927 w 8108194"/>
              <a:gd name="connsiteY19" fmla="*/ 4690876 h 6858002"/>
              <a:gd name="connsiteX20" fmla="*/ 8083419 w 8108194"/>
              <a:gd name="connsiteY20" fmla="*/ 4540000 h 6858002"/>
              <a:gd name="connsiteX21" fmla="*/ 8090134 w 8108194"/>
              <a:gd name="connsiteY21" fmla="*/ 4390495 h 6858002"/>
              <a:gd name="connsiteX22" fmla="*/ 8095922 w 8108194"/>
              <a:gd name="connsiteY22" fmla="*/ 4240991 h 6858002"/>
              <a:gd name="connsiteX23" fmla="*/ 8101479 w 8108194"/>
              <a:gd name="connsiteY23" fmla="*/ 4092858 h 6858002"/>
              <a:gd name="connsiteX24" fmla="*/ 8104026 w 8108194"/>
              <a:gd name="connsiteY24" fmla="*/ 3946783 h 6858002"/>
              <a:gd name="connsiteX25" fmla="*/ 8106804 w 8108194"/>
              <a:gd name="connsiteY25" fmla="*/ 3800707 h 6858002"/>
              <a:gd name="connsiteX26" fmla="*/ 8108194 w 8108194"/>
              <a:gd name="connsiteY26" fmla="*/ 3656689 h 6858002"/>
              <a:gd name="connsiteX27" fmla="*/ 8106804 w 8108194"/>
              <a:gd name="connsiteY27" fmla="*/ 3514043 h 6858002"/>
              <a:gd name="connsiteX28" fmla="*/ 8106804 w 8108194"/>
              <a:gd name="connsiteY28" fmla="*/ 3372768 h 6858002"/>
              <a:gd name="connsiteX29" fmla="*/ 8104026 w 8108194"/>
              <a:gd name="connsiteY29" fmla="*/ 3232865 h 6858002"/>
              <a:gd name="connsiteX30" fmla="*/ 8099859 w 8108194"/>
              <a:gd name="connsiteY30" fmla="*/ 3095705 h 6858002"/>
              <a:gd name="connsiteX31" fmla="*/ 8095922 w 8108194"/>
              <a:gd name="connsiteY31" fmla="*/ 2959917 h 6858002"/>
              <a:gd name="connsiteX32" fmla="*/ 8091523 w 8108194"/>
              <a:gd name="connsiteY32" fmla="*/ 2826871 h 6858002"/>
              <a:gd name="connsiteX33" fmla="*/ 8084809 w 8108194"/>
              <a:gd name="connsiteY33" fmla="*/ 2694512 h 6858002"/>
              <a:gd name="connsiteX34" fmla="*/ 8077631 w 8108194"/>
              <a:gd name="connsiteY34" fmla="*/ 2564211 h 6858002"/>
              <a:gd name="connsiteX35" fmla="*/ 8071149 w 8108194"/>
              <a:gd name="connsiteY35" fmla="*/ 2436652 h 6858002"/>
              <a:gd name="connsiteX36" fmla="*/ 8052857 w 8108194"/>
              <a:gd name="connsiteY36" fmla="*/ 2187706 h 6858002"/>
              <a:gd name="connsiteX37" fmla="*/ 8033409 w 8108194"/>
              <a:gd name="connsiteY37" fmla="*/ 1949048 h 6858002"/>
              <a:gd name="connsiteX38" fmla="*/ 8013034 w 8108194"/>
              <a:gd name="connsiteY38" fmla="*/ 1719991 h 6858002"/>
              <a:gd name="connsiteX39" fmla="*/ 7990575 w 8108194"/>
              <a:gd name="connsiteY39" fmla="*/ 1503278 h 6858002"/>
              <a:gd name="connsiteX40" fmla="*/ 7967191 w 8108194"/>
              <a:gd name="connsiteY40" fmla="*/ 1296166 h 6858002"/>
              <a:gd name="connsiteX41" fmla="*/ 7941955 w 8108194"/>
              <a:gd name="connsiteY41" fmla="*/ 1104142 h 6858002"/>
              <a:gd name="connsiteX42" fmla="*/ 7917180 w 8108194"/>
              <a:gd name="connsiteY42" fmla="*/ 923777 h 6858002"/>
              <a:gd name="connsiteX43" fmla="*/ 7892407 w 8108194"/>
              <a:gd name="connsiteY43" fmla="*/ 757813 h 6858002"/>
              <a:gd name="connsiteX44" fmla="*/ 7869022 w 8108194"/>
              <a:gd name="connsiteY44" fmla="*/ 605566 h 6858002"/>
              <a:gd name="connsiteX45" fmla="*/ 7846795 w 8108194"/>
              <a:gd name="connsiteY45" fmla="*/ 470463 h 6858002"/>
              <a:gd name="connsiteX46" fmla="*/ 7825725 w 8108194"/>
              <a:gd name="connsiteY46" fmla="*/ 348391 h 6858002"/>
              <a:gd name="connsiteX47" fmla="*/ 7808129 w 8108194"/>
              <a:gd name="connsiteY47" fmla="*/ 245521 h 6858002"/>
              <a:gd name="connsiteX48" fmla="*/ 7791459 w 8108194"/>
              <a:gd name="connsiteY48" fmla="*/ 159110 h 6858002"/>
              <a:gd name="connsiteX49" fmla="*/ 7767610 w 8108194"/>
              <a:gd name="connsiteY49" fmla="*/ 40466 h 6858002"/>
              <a:gd name="connsiteX50" fmla="*/ 7759507 w 8108194"/>
              <a:gd name="connsiteY50" fmla="*/ 4 h 6858002"/>
              <a:gd name="connsiteX51" fmla="*/ 7768809 w 8108194"/>
              <a:gd name="connsiteY51" fmla="*/ 4 h 6858002"/>
              <a:gd name="connsiteX52" fmla="*/ 7768809 w 8108194"/>
              <a:gd name="connsiteY52" fmla="*/ 3 h 6858002"/>
              <a:gd name="connsiteX53" fmla="*/ 4629960 w 8108194"/>
              <a:gd name="connsiteY53" fmla="*/ 3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8108194" h="6858002">
                <a:moveTo>
                  <a:pt x="4629960" y="0"/>
                </a:moveTo>
                <a:lnTo>
                  <a:pt x="0" y="0"/>
                </a:lnTo>
                <a:lnTo>
                  <a:pt x="0" y="6858002"/>
                </a:lnTo>
                <a:lnTo>
                  <a:pt x="1406984" y="6858002"/>
                </a:lnTo>
                <a:lnTo>
                  <a:pt x="4629960" y="6858002"/>
                </a:lnTo>
                <a:lnTo>
                  <a:pt x="7761129" y="6858002"/>
                </a:lnTo>
                <a:lnTo>
                  <a:pt x="7795626" y="6702327"/>
                </a:lnTo>
                <a:lnTo>
                  <a:pt x="7828504" y="6547336"/>
                </a:lnTo>
                <a:lnTo>
                  <a:pt x="7860686" y="6391660"/>
                </a:lnTo>
                <a:lnTo>
                  <a:pt x="7888239" y="6235297"/>
                </a:lnTo>
                <a:lnTo>
                  <a:pt x="7916023" y="6079621"/>
                </a:lnTo>
                <a:lnTo>
                  <a:pt x="7941955" y="5923258"/>
                </a:lnTo>
                <a:lnTo>
                  <a:pt x="7964181" y="5768953"/>
                </a:lnTo>
                <a:lnTo>
                  <a:pt x="7985250" y="5612591"/>
                </a:lnTo>
                <a:lnTo>
                  <a:pt x="8004468" y="5456914"/>
                </a:lnTo>
                <a:lnTo>
                  <a:pt x="8021137" y="5303981"/>
                </a:lnTo>
                <a:lnTo>
                  <a:pt x="8037808" y="5148990"/>
                </a:lnTo>
                <a:lnTo>
                  <a:pt x="8051700" y="4996057"/>
                </a:lnTo>
                <a:lnTo>
                  <a:pt x="8062581" y="4843123"/>
                </a:lnTo>
                <a:lnTo>
                  <a:pt x="8073927" y="4690876"/>
                </a:lnTo>
                <a:lnTo>
                  <a:pt x="8083419" y="4540000"/>
                </a:lnTo>
                <a:lnTo>
                  <a:pt x="8090134" y="4390495"/>
                </a:lnTo>
                <a:lnTo>
                  <a:pt x="8095922" y="4240991"/>
                </a:lnTo>
                <a:lnTo>
                  <a:pt x="8101479" y="4092858"/>
                </a:lnTo>
                <a:lnTo>
                  <a:pt x="8104026" y="3946783"/>
                </a:lnTo>
                <a:lnTo>
                  <a:pt x="8106804" y="3800707"/>
                </a:lnTo>
                <a:lnTo>
                  <a:pt x="8108194" y="3656689"/>
                </a:lnTo>
                <a:lnTo>
                  <a:pt x="8106804" y="3514043"/>
                </a:lnTo>
                <a:lnTo>
                  <a:pt x="8106804" y="3372768"/>
                </a:lnTo>
                <a:lnTo>
                  <a:pt x="8104026" y="3232865"/>
                </a:lnTo>
                <a:lnTo>
                  <a:pt x="8099859" y="3095705"/>
                </a:lnTo>
                <a:lnTo>
                  <a:pt x="8095922" y="2959917"/>
                </a:lnTo>
                <a:lnTo>
                  <a:pt x="8091523" y="2826871"/>
                </a:lnTo>
                <a:lnTo>
                  <a:pt x="8084809" y="2694512"/>
                </a:lnTo>
                <a:lnTo>
                  <a:pt x="8077631" y="2564211"/>
                </a:lnTo>
                <a:lnTo>
                  <a:pt x="8071149" y="2436652"/>
                </a:lnTo>
                <a:lnTo>
                  <a:pt x="8052857" y="2187706"/>
                </a:lnTo>
                <a:lnTo>
                  <a:pt x="8033409" y="1949048"/>
                </a:lnTo>
                <a:lnTo>
                  <a:pt x="8013034" y="1719991"/>
                </a:lnTo>
                <a:lnTo>
                  <a:pt x="7990575" y="1503278"/>
                </a:lnTo>
                <a:lnTo>
                  <a:pt x="7967191" y="1296166"/>
                </a:lnTo>
                <a:lnTo>
                  <a:pt x="7941955" y="1104142"/>
                </a:lnTo>
                <a:lnTo>
                  <a:pt x="7917180" y="923777"/>
                </a:lnTo>
                <a:lnTo>
                  <a:pt x="7892407" y="757813"/>
                </a:lnTo>
                <a:lnTo>
                  <a:pt x="7869022" y="605566"/>
                </a:lnTo>
                <a:lnTo>
                  <a:pt x="7846795" y="470463"/>
                </a:lnTo>
                <a:lnTo>
                  <a:pt x="7825725" y="348391"/>
                </a:lnTo>
                <a:lnTo>
                  <a:pt x="7808129" y="245521"/>
                </a:lnTo>
                <a:lnTo>
                  <a:pt x="7791459" y="159110"/>
                </a:lnTo>
                <a:lnTo>
                  <a:pt x="7767610" y="40466"/>
                </a:lnTo>
                <a:lnTo>
                  <a:pt x="7759507" y="4"/>
                </a:lnTo>
                <a:lnTo>
                  <a:pt x="7768809" y="4"/>
                </a:lnTo>
                <a:lnTo>
                  <a:pt x="7768809" y="3"/>
                </a:lnTo>
                <a:lnTo>
                  <a:pt x="4629960" y="3"/>
                </a:lnTo>
                <a:close/>
              </a:path>
            </a:pathLst>
          </a:cu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531C8C-38CB-E885-D8E7-8DAE4D2421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81570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8631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5790F-E8A0-4095-89F9-54337304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E81F-EA10-4845-9D8A-2695F6D67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/>
              <a:t>Stay OSINT Curious!!!!</a:t>
            </a:r>
          </a:p>
        </p:txBody>
      </p:sp>
    </p:spTree>
    <p:extLst>
      <p:ext uri="{BB962C8B-B14F-4D97-AF65-F5344CB8AC3E}">
        <p14:creationId xmlns:p14="http://schemas.microsoft.com/office/powerpoint/2010/main" val="1020335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C03A5-5DDF-42D6-87CF-BCE194A03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3848-B844-4223-9D3B-D628242C9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github.com/Ginsberg5150/Web3 – Glossary and Definitions </a:t>
            </a:r>
          </a:p>
          <a:p>
            <a:r>
              <a:rPr lang="en-US" dirty="0"/>
              <a:t>ETH Detective</a:t>
            </a:r>
          </a:p>
          <a:p>
            <a:r>
              <a:rPr lang="en-US" dirty="0"/>
              <a:t>Breadcrumbs app</a:t>
            </a:r>
          </a:p>
          <a:p>
            <a:r>
              <a:rPr lang="en-US" dirty="0"/>
              <a:t>Crypto logos </a:t>
            </a:r>
          </a:p>
          <a:p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Esteroids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</a:p>
          <a:p>
            <a:r>
              <a:rPr lang="en-US" dirty="0"/>
              <a:t>Web3isgoinggreat</a:t>
            </a:r>
          </a:p>
          <a:p>
            <a:r>
              <a:rPr lang="en-US" dirty="0" err="1"/>
              <a:t>Tornado.Cash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455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4B8C4C4-6D77-4B1C-859C-1FA069995F71}"/>
              </a:ext>
            </a:extLst>
          </p:cNvPr>
          <p:cNvSpPr txBox="1"/>
          <p:nvPr/>
        </p:nvSpPr>
        <p:spPr>
          <a:xfrm>
            <a:off x="258031" y="314324"/>
            <a:ext cx="2504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https://ethtective.com/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5DA397-1812-4CA6-9231-F02CB7451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895" y="209550"/>
            <a:ext cx="8863705" cy="6002818"/>
          </a:xfrm>
          <a:prstGeom prst="rect">
            <a:avLst/>
          </a:prstGeom>
          <a:ln w="25400">
            <a:solidFill>
              <a:srgbClr val="00B05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0E4E2EB-8D35-4148-B9EC-43B919DFA6AE}"/>
              </a:ext>
            </a:extLst>
          </p:cNvPr>
          <p:cNvSpPr/>
          <p:nvPr/>
        </p:nvSpPr>
        <p:spPr>
          <a:xfrm>
            <a:off x="9582150" y="2514600"/>
            <a:ext cx="257175" cy="238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68B3EB-8B60-4291-BF28-1855637F798D}"/>
              </a:ext>
            </a:extLst>
          </p:cNvPr>
          <p:cNvSpPr/>
          <p:nvPr/>
        </p:nvSpPr>
        <p:spPr>
          <a:xfrm>
            <a:off x="9938759" y="2119357"/>
            <a:ext cx="598205" cy="3332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265D71-C7A4-4DD5-9092-87C04EAA11D0}"/>
              </a:ext>
            </a:extLst>
          </p:cNvPr>
          <p:cNvSpPr/>
          <p:nvPr/>
        </p:nvSpPr>
        <p:spPr>
          <a:xfrm>
            <a:off x="8836351" y="4913832"/>
            <a:ext cx="2358640" cy="3332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D71D74-1DB2-4C54-B7DC-724A5AABE6B4}"/>
              </a:ext>
            </a:extLst>
          </p:cNvPr>
          <p:cNvCxnSpPr/>
          <p:nvPr/>
        </p:nvCxnSpPr>
        <p:spPr>
          <a:xfrm>
            <a:off x="7033189" y="2221907"/>
            <a:ext cx="1897166" cy="2606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754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B3A47D-1DA6-4ABA-B7FA-0846C4C26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19" y="483311"/>
            <a:ext cx="7597402" cy="4409280"/>
          </a:xfrm>
          <a:prstGeom prst="rect">
            <a:avLst/>
          </a:prstGeom>
          <a:ln w="25400">
            <a:solidFill>
              <a:srgbClr val="00B05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A5FE27-C1AE-4A4E-A6C1-0D77AFEACA1C}"/>
              </a:ext>
            </a:extLst>
          </p:cNvPr>
          <p:cNvSpPr txBox="1"/>
          <p:nvPr/>
        </p:nvSpPr>
        <p:spPr>
          <a:xfrm>
            <a:off x="4305121" y="113979"/>
            <a:ext cx="358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https://www.breadcrumbs.app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E9F815-E219-4B24-AD80-75247B896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691" y="3245488"/>
            <a:ext cx="7480990" cy="3498533"/>
          </a:xfrm>
          <a:prstGeom prst="rect">
            <a:avLst/>
          </a:prstGeom>
          <a:ln w="25400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1000564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75B3C8-6FA4-4843-86C6-DBA832C4469D}"/>
              </a:ext>
            </a:extLst>
          </p:cNvPr>
          <p:cNvSpPr txBox="1"/>
          <p:nvPr/>
        </p:nvSpPr>
        <p:spPr>
          <a:xfrm>
            <a:off x="100413" y="263988"/>
            <a:ext cx="2412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https://cryptologos.cc/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829CE3-2EB8-48D4-982C-C744B3ED4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0" y="800099"/>
            <a:ext cx="4359380" cy="5534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AE168C-782E-41D9-8524-305029583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366" y="800099"/>
            <a:ext cx="2633268" cy="48914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EDE455-0527-43D1-AAD8-55D66904C82B}"/>
              </a:ext>
            </a:extLst>
          </p:cNvPr>
          <p:cNvSpPr txBox="1"/>
          <p:nvPr/>
        </p:nvSpPr>
        <p:spPr>
          <a:xfrm>
            <a:off x="4981575" y="5934075"/>
            <a:ext cx="218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Historical View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2BEB59-923E-4BF8-BE9C-FE730F346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8660" y="800099"/>
            <a:ext cx="4465581" cy="47953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6FA2D2B-F33A-4AFE-AE5E-674BB1721467}"/>
              </a:ext>
            </a:extLst>
          </p:cNvPr>
          <p:cNvSpPr txBox="1"/>
          <p:nvPr/>
        </p:nvSpPr>
        <p:spPr>
          <a:xfrm>
            <a:off x="8476919" y="5933008"/>
            <a:ext cx="218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Brand Guidelines</a:t>
            </a:r>
          </a:p>
        </p:txBody>
      </p:sp>
    </p:spTree>
    <p:extLst>
      <p:ext uri="{BB962C8B-B14F-4D97-AF65-F5344CB8AC3E}">
        <p14:creationId xmlns:p14="http://schemas.microsoft.com/office/powerpoint/2010/main" val="3863094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FD55F-FEA9-4405-82D4-AA47A035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Front page of the dWeb</a:t>
            </a:r>
            <a:br>
              <a:rPr lang="en-US" sz="2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</a:br>
            <a:endParaRPr lang="en-US" sz="2400" kern="120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Trebuchet M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16828C-2AFD-49C4-B22C-08F077521D55}"/>
              </a:ext>
            </a:extLst>
          </p:cNvPr>
          <p:cNvSpPr txBox="1"/>
          <p:nvPr/>
        </p:nvSpPr>
        <p:spPr>
          <a:xfrm>
            <a:off x="1039905" y="2147862"/>
            <a:ext cx="3405573" cy="3499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Esteroids</a:t>
            </a: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– Discover more dWebsites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This is a decent place to look up more of the sites per topics.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Should resolve the sites to any browser but many of the projects are broken linked…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hlinkClick r:id="rId3"/>
              </a:rPr>
              <a:t>https://esteroids.xyz/#/</a:t>
            </a: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ECB5D60-C118-4542-B562-50CE663D2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351" y="1762653"/>
            <a:ext cx="6161183" cy="3342440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908514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{DA786769-6E50-4740-9491-7C54070F5AC7}tf55705232_win32</Template>
  <TotalTime>2944</TotalTime>
  <Words>1030</Words>
  <Application>Microsoft Office PowerPoint</Application>
  <PresentationFormat>Widescreen</PresentationFormat>
  <Paragraphs>167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Calibri</vt:lpstr>
      <vt:lpstr>Goudy Old Style</vt:lpstr>
      <vt:lpstr>Wingdings</vt:lpstr>
      <vt:lpstr>Wingdings 2</vt:lpstr>
      <vt:lpstr>SlateVTI</vt:lpstr>
      <vt:lpstr>What value does OSINT bring to the Web 3.0 space?</vt:lpstr>
      <vt:lpstr>WHOAMI Michael James @ginsberg5150 </vt:lpstr>
      <vt:lpstr>What is Web 3.0?</vt:lpstr>
      <vt:lpstr>What we will go over in this talk…</vt:lpstr>
      <vt:lpstr>Useful Sites</vt:lpstr>
      <vt:lpstr>PowerPoint Presentation</vt:lpstr>
      <vt:lpstr>PowerPoint Presentation</vt:lpstr>
      <vt:lpstr>PowerPoint Presentation</vt:lpstr>
      <vt:lpstr>Front page of the dWeb </vt:lpstr>
      <vt:lpstr>PowerPoint Presentation</vt:lpstr>
      <vt:lpstr>PowerPoint Presentation</vt:lpstr>
      <vt:lpstr>Web3 Related Technologies</vt:lpstr>
      <vt:lpstr>IPFS/IPNS</vt:lpstr>
      <vt:lpstr>IPFS == Bittorrent + Git + HTML </vt:lpstr>
      <vt:lpstr>GraphQL</vt:lpstr>
      <vt:lpstr>PowerPoint Presentation</vt:lpstr>
      <vt:lpstr>DeepRedSky - GraphQL</vt:lpstr>
      <vt:lpstr>Infura.io</vt:lpstr>
      <vt:lpstr>DAO/DEFI</vt:lpstr>
      <vt:lpstr>DAO Research</vt:lpstr>
      <vt:lpstr>Decentralized Finance</vt:lpstr>
      <vt:lpstr>PowerPoint Presentation</vt:lpstr>
      <vt:lpstr>Decentralized Social Media</vt:lpstr>
      <vt:lpstr>ENS/UNS see guide in GitHub for detailed browser setting…</vt:lpstr>
      <vt:lpstr>Using OSINT to assist with Web3 investigations</vt:lpstr>
      <vt:lpstr>Traditional OSINT method</vt:lpstr>
      <vt:lpstr>PowerPoint Presentation</vt:lpstr>
      <vt:lpstr>Traditional OSINT method</vt:lpstr>
      <vt:lpstr>PowerPoint Presentation</vt:lpstr>
      <vt:lpstr>PowerPoint Presentation</vt:lpstr>
      <vt:lpstr>Traditional OSINT method</vt:lpstr>
      <vt:lpstr>PowerPoint Presentation</vt:lpstr>
      <vt:lpstr>PowerPoint Presentation</vt:lpstr>
      <vt:lpstr>Tool release</vt:lpstr>
      <vt:lpstr>Tool Release</vt:lpstr>
      <vt:lpstr>PowerPoint Presentation</vt:lpstr>
      <vt:lpstr>PowerPoint Presentation</vt:lpstr>
      <vt:lpstr>PowerPoint Presentation</vt:lpstr>
      <vt:lpstr>Questions?</vt:lpstr>
      <vt:lpstr>Remember!!!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value does OSINT bring to the Web 3.0 space?</dc:title>
  <dc:creator>Michael James</dc:creator>
  <cp:lastModifiedBy>Michael James</cp:lastModifiedBy>
  <cp:revision>14</cp:revision>
  <dcterms:created xsi:type="dcterms:W3CDTF">2022-03-01T03:38:09Z</dcterms:created>
  <dcterms:modified xsi:type="dcterms:W3CDTF">2022-04-07T15:53:35Z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